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77" r:id="rId10"/>
    <p:sldId id="266" r:id="rId11"/>
    <p:sldId id="275" r:id="rId12"/>
    <p:sldId id="268" r:id="rId13"/>
    <p:sldId id="269" r:id="rId14"/>
    <p:sldId id="271" r:id="rId15"/>
    <p:sldId id="272" r:id="rId16"/>
    <p:sldId id="274" r:id="rId17"/>
    <p:sldId id="276" r:id="rId18"/>
    <p:sldId id="279" r:id="rId19"/>
    <p:sldId id="278" r:id="rId20"/>
    <p:sldId id="291" r:id="rId21"/>
    <p:sldId id="28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4193D-8DED-4294-A08C-0A47D565DA0C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AE8F1A-3C50-4E46-A821-C34A77C3701C}" type="pres">
      <dgm:prSet presAssocID="{81B4193D-8DED-4294-A08C-0A47D565DA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5A652B9-C837-49BD-A267-35400706C7A1}" type="presOf" srcId="{81B4193D-8DED-4294-A08C-0A47D565DA0C}" destId="{64AE8F1A-3C50-4E46-A821-C34A77C3701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877C-171B-458A-B707-7801A065A87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DD6B-5A8E-451D-8555-3BDA5E0C8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9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0188" y="803275"/>
            <a:ext cx="7137401" cy="4016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2F707F-791A-4AB3-B1A3-4DABD3F51573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1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51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4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5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56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2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91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73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66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5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0C4C-9B5B-4155-B404-A01CEB19DB49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3A57-0CEA-4425-A0B5-5D5756343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5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.ege.edu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269429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rustes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401" y="2063355"/>
            <a:ext cx="4367465" cy="53660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региональная акция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8996" y="2599963"/>
            <a:ext cx="61897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«Дни единого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информационного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пространства ЕГЭ </a:t>
            </a:r>
            <a:b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Югре в 2024 году»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0276" y="312821"/>
            <a:ext cx="7347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Покурская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ОСШ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01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451" y="2660651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388" y="407988"/>
            <a:ext cx="8850312" cy="5842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1"/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проведения ЕГЭ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2314" y="1196975"/>
            <a:ext cx="2524125" cy="2927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ЕГЭ 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1950" y="1473200"/>
            <a:ext cx="2992438" cy="11874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1950" y="2933701"/>
            <a:ext cx="2992438" cy="8683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640264" y="2047876"/>
            <a:ext cx="1800225" cy="143827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grpSp>
        <p:nvGrpSpPr>
          <p:cNvPr id="14344" name="object 4"/>
          <p:cNvGrpSpPr>
            <a:grpSpLocks/>
          </p:cNvGrpSpPr>
          <p:nvPr/>
        </p:nvGrpSpPr>
        <p:grpSpPr bwMode="auto">
          <a:xfrm>
            <a:off x="3719514" y="3913188"/>
            <a:ext cx="6732587" cy="2944812"/>
            <a:chOff x="312809" y="2252472"/>
            <a:chExt cx="8831580" cy="4264660"/>
          </a:xfrm>
        </p:grpSpPr>
        <p:pic>
          <p:nvPicPr>
            <p:cNvPr id="14345" name="object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355" y="2252472"/>
              <a:ext cx="4771644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object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062" y="2447925"/>
              <a:ext cx="4299077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object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09" y="2748115"/>
              <a:ext cx="4020297" cy="376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object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2895600"/>
              <a:ext cx="3507994" cy="325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92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214" y="5530851"/>
            <a:ext cx="1547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927" y="1484397"/>
            <a:ext cx="4026483" cy="39592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Прямоугольник 6"/>
          <p:cNvSpPr>
            <a:spLocks noChangeArrowheads="1"/>
          </p:cNvSpPr>
          <p:nvPr/>
        </p:nvSpPr>
        <p:spPr bwMode="auto">
          <a:xfrm>
            <a:off x="421106" y="530310"/>
            <a:ext cx="92812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altLang="ru-RU" sz="2800" dirty="0">
                <a:latin typeface="Cambria" panose="02040503050406030204" pitchFamily="18" charset="0"/>
              </a:rPr>
              <a:t>средствами подавления сигналов сотовой </a:t>
            </a:r>
            <a:r>
              <a:rPr lang="ru-RU" altLang="ru-RU" sz="2800" dirty="0" smtClean="0">
                <a:latin typeface="Cambria" panose="02040503050406030204" pitchFamily="18" charset="0"/>
              </a:rPr>
              <a:t>связи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999" y="2769018"/>
            <a:ext cx="5308601" cy="315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31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0942" y="538779"/>
            <a:ext cx="11061290" cy="1228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/>
              <a:t>В день проведения экзамена на территории пункта проведения экзамена могут находиться только:</a:t>
            </a:r>
          </a:p>
        </p:txBody>
      </p:sp>
      <p:sp>
        <p:nvSpPr>
          <p:cNvPr id="30723" name="Объект 2"/>
          <p:cNvSpPr>
            <a:spLocks noGrp="1" noChangeArrowheads="1"/>
          </p:cNvSpPr>
          <p:nvPr>
            <p:ph idx="1"/>
          </p:nvPr>
        </p:nvSpPr>
        <p:spPr>
          <a:xfrm>
            <a:off x="530942" y="2454685"/>
            <a:ext cx="8229600" cy="48958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Руководитель и организаторы ППЭ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Член ГЭК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Руководитель ОУ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Сотрудник охраны порядка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Медицинский работник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Общественные наблюдатели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- Технические специалисты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6219" y="5824537"/>
            <a:ext cx="14763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80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60439" y="142875"/>
            <a:ext cx="9207449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663300"/>
                </a:solidFill>
              </a:rPr>
              <a:t>В день проведения экзамена: </a:t>
            </a:r>
            <a:endParaRPr lang="ru-RU" altLang="ru-RU" dirty="0" smtClean="0">
              <a:solidFill>
                <a:srgbClr val="663300"/>
              </a:solidFill>
            </a:endParaRPr>
          </a:p>
        </p:txBody>
      </p:sp>
      <p:sp>
        <p:nvSpPr>
          <p:cNvPr id="31747" name="Объект 2"/>
          <p:cNvSpPr>
            <a:spLocks noGrp="1" noChangeArrowheads="1"/>
          </p:cNvSpPr>
          <p:nvPr>
            <p:ph idx="1"/>
          </p:nvPr>
        </p:nvSpPr>
        <p:spPr>
          <a:xfrm>
            <a:off x="560439" y="1428749"/>
            <a:ext cx="11356258" cy="5208025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</a:pPr>
            <a:r>
              <a:rPr lang="ru-RU" altLang="ru-RU" b="1" dirty="0" smtClean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экзамена </a:t>
            </a:r>
          </a:p>
          <a:p>
            <a:pPr marL="0" indent="0" eaLnBrk="1" hangingPunct="1">
              <a:buNone/>
            </a:pP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разрешено:</a:t>
            </a:r>
          </a:p>
          <a:p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altLang="ru-RU" b="1" dirty="0" smtClean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ерная </a:t>
            </a:r>
            <a:r>
              <a:rPr lang="ru-RU" altLang="ru-RU" b="1" dirty="0" err="1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капиллярная ручка</a:t>
            </a:r>
          </a:p>
          <a:p>
            <a:pPr eaLnBrk="1" hangingPunct="1"/>
            <a:r>
              <a:rPr lang="ru-RU" altLang="ru-RU" b="1" dirty="0" smtClean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</a:t>
            </a:r>
            <a:r>
              <a:rPr lang="ru-RU" altLang="ru-RU" b="1" dirty="0" smtClean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b="1" u="sng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запрещается: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1038"/>
              </a:spcBef>
              <a:buFont typeface="Arial MT"/>
              <a:buChar char="•"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иметь при себе лишние вещи и документы;</a:t>
            </a:r>
            <a:endParaRPr lang="ru-RU" altLang="ru-RU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 MT"/>
              <a:buChar char="•"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средства связи, электронно-вычислительную технику,  фото-, аудио и</a:t>
            </a:r>
            <a:r>
              <a:rPr lang="ru-RU" altLang="ru-RU" b="1" dirty="0" smtClean="0">
                <a:solidFill>
                  <a:srgbClr val="001F5F"/>
                </a:solidFill>
              </a:rPr>
              <a:t> </a:t>
            </a: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видеоаппаратуру, справочные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материалы, письменные заметки и</a:t>
            </a:r>
            <a:r>
              <a:rPr lang="ru-RU" altLang="ru-RU" b="1" dirty="0" smtClean="0">
                <a:solidFill>
                  <a:srgbClr val="001F5F"/>
                </a:solidFill>
              </a:rPr>
              <a:t> </a:t>
            </a: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иные средства  хранения и</a:t>
            </a:r>
            <a:r>
              <a:rPr lang="ru-RU" altLang="ru-RU" b="1" dirty="0" smtClean="0">
                <a:solidFill>
                  <a:srgbClr val="001F5F"/>
                </a:solidFill>
              </a:rPr>
              <a:t> </a:t>
            </a: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передачи информации;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 MT"/>
              <a:buChar char="•"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выносить из</a:t>
            </a:r>
            <a:r>
              <a:rPr lang="ru-RU" altLang="ru-RU" b="1" dirty="0" smtClean="0">
                <a:solidFill>
                  <a:srgbClr val="001F5F"/>
                </a:solidFill>
              </a:rPr>
              <a:t> </a:t>
            </a: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аудиторий и</a:t>
            </a:r>
            <a:r>
              <a:rPr lang="ru-RU" altLang="ru-RU" b="1" dirty="0" smtClean="0">
                <a:solidFill>
                  <a:srgbClr val="001F5F"/>
                </a:solidFill>
              </a:rPr>
              <a:t> </a:t>
            </a: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ППЭ ЭМ на бумажном или  электронном носителях (за исключением случая  перехода из аудитории подготовки в аудиторию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проведения при проведении экзамена по иностранным  языкам раздел «Говорение»),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 MT"/>
              <a:buChar char="•"/>
            </a:pPr>
            <a:r>
              <a:rPr lang="ru-RU" altLang="ru-RU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фотографировать или переписывать задания ЭМ;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altLang="ru-RU" b="1" dirty="0" smtClean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общаться друг с другом, свободно перемещаться по аудитории, иметь средства связи, электронно-вычислительную аппаратуру, фото-, аудио- и видеоаппаратуру, смарт-часы, справочные материалы, письменные заметки и иные средства хранения и передачи информации.</a:t>
            </a:r>
          </a:p>
          <a:p>
            <a:pPr>
              <a:spcBef>
                <a:spcPts val="813"/>
              </a:spcBef>
              <a:buFontTx/>
              <a:buNone/>
            </a:pPr>
            <a:endParaRPr lang="ru-RU" altLang="ru-RU" b="1" dirty="0" smtClean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3347" y="359568"/>
            <a:ext cx="1403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2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43" y="336884"/>
            <a:ext cx="10091572" cy="429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Участники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3600" u="sng" dirty="0" smtClean="0">
                <a:solidFill>
                  <a:srgbClr val="FF0000"/>
                </a:solidFill>
                <a:latin typeface="Verdana"/>
              </a:rPr>
              <a:t>имеют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:</a:t>
            </a:r>
          </a:p>
          <a:p>
            <a:pPr algn="ctr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endParaRPr lang="ru-RU" sz="3600" dirty="0">
              <a:solidFill>
                <a:prstClr val="black"/>
              </a:solidFill>
              <a:latin typeface="Verdana"/>
            </a:endParaRPr>
          </a:p>
          <a:p>
            <a:pPr marL="265113" indent="-265113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выход из аудитории по уважительной причине (в этом случае все экзаменационные материалы оставляются на парте в аудитории); </a:t>
            </a:r>
            <a:endParaRPr lang="ru-RU" sz="2000" dirty="0" smtClean="0">
              <a:solidFill>
                <a:prstClr val="black"/>
              </a:solidFill>
              <a:latin typeface="Verdana"/>
            </a:endParaRPr>
          </a:p>
          <a:p>
            <a:pPr marL="265113" indent="-265113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материалов;</a:t>
            </a:r>
          </a:p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endParaRPr lang="ru-RU" sz="1600" dirty="0">
              <a:solidFill>
                <a:prstClr val="black"/>
              </a:solidFill>
              <a:latin typeface="Verdana"/>
            </a:endParaRPr>
          </a:p>
          <a:p>
            <a:pPr marL="265113" indent="-265113" algn="just"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*прервать экзамен по уважительной причине (состояние здоровья). В таком случае участник экзамена 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протоколе делает отметку: «Не закончил экзамен по уважительной причине»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5536" y="5829300"/>
            <a:ext cx="1403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642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199" y="982997"/>
            <a:ext cx="9873916" cy="97631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b="1" dirty="0" smtClean="0">
                <a:solidFill>
                  <a:srgbClr val="222268"/>
                </a:solidFill>
              </a:rPr>
              <a:t>Лица, допустившие нарушение устанавливаемого порядка проведения ГИА, </a:t>
            </a:r>
            <a:br>
              <a:rPr lang="ru-RU" altLang="ru-RU" b="1" dirty="0" smtClean="0">
                <a:solidFill>
                  <a:srgbClr val="222268"/>
                </a:solidFill>
              </a:rPr>
            </a:br>
            <a:r>
              <a:rPr lang="ru-RU" altLang="ru-RU" sz="6000" b="1" dirty="0" smtClean="0">
                <a:solidFill>
                  <a:srgbClr val="C00000"/>
                </a:solidFill>
              </a:rPr>
              <a:t>удаляются с экзамена!</a:t>
            </a:r>
            <a:br>
              <a:rPr lang="ru-RU" altLang="ru-RU" sz="6000" b="1" dirty="0" smtClean="0">
                <a:solidFill>
                  <a:srgbClr val="C00000"/>
                </a:solidFill>
              </a:rPr>
            </a:br>
            <a:endParaRPr lang="ru-RU" altLang="ru-RU" b="1" dirty="0" smtClean="0">
              <a:solidFill>
                <a:srgbClr val="663300"/>
              </a:solidFill>
            </a:endParaRPr>
          </a:p>
        </p:txBody>
      </p:sp>
      <p:sp>
        <p:nvSpPr>
          <p:cNvPr id="35843" name="Объект 2"/>
          <p:cNvSpPr>
            <a:spLocks noGrp="1" noChangeArrowheads="1"/>
          </p:cNvSpPr>
          <p:nvPr>
            <p:ph idx="1"/>
          </p:nvPr>
        </p:nvSpPr>
        <p:spPr>
          <a:xfrm>
            <a:off x="1846550" y="2227002"/>
            <a:ext cx="10202779" cy="1749006"/>
          </a:xfrm>
        </p:spPr>
        <p:txBody>
          <a:bodyPr/>
          <a:lstStyle/>
          <a:p>
            <a:pPr marL="0" indent="0">
              <a:buNone/>
            </a:pPr>
            <a:endParaRPr lang="ru-RU" altLang="ru-RU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  Пересдача 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возможна ТОЛЬКО </a:t>
            </a:r>
            <a:r>
              <a:rPr lang="ru-RU" altLang="ru-RU" sz="4000" b="1" dirty="0">
                <a:solidFill>
                  <a:srgbClr val="C00000"/>
                </a:solidFill>
              </a:rPr>
              <a:t>через год!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729" y="5715863"/>
            <a:ext cx="2260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object 4"/>
          <p:cNvGrpSpPr>
            <a:grpSpLocks/>
          </p:cNvGrpSpPr>
          <p:nvPr/>
        </p:nvGrpSpPr>
        <p:grpSpPr bwMode="auto">
          <a:xfrm>
            <a:off x="8743615" y="3537310"/>
            <a:ext cx="3175000" cy="2232025"/>
            <a:chOff x="1986133" y="3033087"/>
            <a:chExt cx="6541134" cy="3825240"/>
          </a:xfrm>
        </p:grpSpPr>
        <p:pic>
          <p:nvPicPr>
            <p:cNvPr id="35846" name="object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33" y="3033087"/>
              <a:ext cx="6541038" cy="382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object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180714"/>
              <a:ext cx="6029325" cy="339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1"/>
          <a:stretch>
            <a:fillRect/>
          </a:stretch>
        </p:blipFill>
        <p:spPr bwMode="auto">
          <a:xfrm>
            <a:off x="4617666" y="3537310"/>
            <a:ext cx="3827620" cy="26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5"/>
          <a:stretch>
            <a:fillRect/>
          </a:stretch>
        </p:blipFill>
        <p:spPr bwMode="auto">
          <a:xfrm>
            <a:off x="204537" y="3537310"/>
            <a:ext cx="4114800" cy="26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02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77" y="404814"/>
            <a:ext cx="83153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8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2705" y="298450"/>
            <a:ext cx="8987339" cy="130175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663300"/>
                </a:solidFill>
              </a:rPr>
              <a:t>Прием и рассмотрение апелляций</a:t>
            </a:r>
          </a:p>
        </p:txBody>
      </p:sp>
      <p:graphicFrame>
        <p:nvGraphicFramePr>
          <p:cNvPr id="28675" name="Замещающее содержимое 286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6164021"/>
              </p:ext>
            </p:extLst>
          </p:nvPr>
        </p:nvGraphicFramePr>
        <p:xfrm>
          <a:off x="1807577" y="1600200"/>
          <a:ext cx="8972467" cy="3886200"/>
        </p:xfrm>
        <a:graphic>
          <a:graphicData uri="http://schemas.openxmlformats.org/drawingml/2006/table">
            <a:tbl>
              <a:tblPr/>
              <a:tblGrid>
                <a:gridCol w="3622263"/>
                <a:gridCol w="5350204"/>
              </a:tblGrid>
              <a:tr h="173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 нарушении  установленного Порядка проведения экзамена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день проведения экзамена по соответствующему предмету, не покидая ППЭ 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 несогласии с выставленными баллами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течение двух рабочих дней после официального объявления результатов ГИА по соответствующему предмету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430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1120" y="5919537"/>
            <a:ext cx="1331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75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AF21D5-006C-4BA6-92F1-E019DFEC52A4}" type="slidenum">
              <a:rPr lang="ru-RU" alt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783013" y="620713"/>
            <a:ext cx="463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altLang="ru-RU" i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8"/>
          <a:stretch>
            <a:fillRect/>
          </a:stretch>
        </p:blipFill>
        <p:spPr bwMode="auto">
          <a:xfrm>
            <a:off x="1416051" y="1339851"/>
            <a:ext cx="91535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8647114" y="1989138"/>
            <a:ext cx="993775" cy="36036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4713288" y="6143625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222268"/>
                </a:solidFill>
                <a:hlinkClick r:id="rId3"/>
              </a:rPr>
              <a:t>http://check.ege.edu.ru/</a:t>
            </a:r>
            <a:endParaRPr lang="ru-RU" altLang="ru-RU" sz="1800" b="1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6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objec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53" y="741863"/>
            <a:ext cx="11057021" cy="57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222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9105" cy="1325563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 акции: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84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просвещение граждан в части актуальных вопросов проведения государственной итоговой аттестации по образовательным программам среднего общего образования, единого государственного экзамена по учебным предметам, включая: просвещение граждан по процедурным вопросам организации ГИА, ЕГЭ по учебным предметам и приобретение опыта и формирование понимания у представителей родительской, педагогической, ученической общественности, способствующей снижению психологической напряженности и тревожности;</a:t>
            </a:r>
          </a:p>
          <a:p>
            <a:pPr marL="0" indent="0">
              <a:buNone/>
            </a:pPr>
            <a:r>
              <a:rPr lang="ru-RU" dirty="0" smtClean="0"/>
              <a:t>-упреждение нарушений в период прохождения обучающимися ГИА, в соответствии со статьей 59 ФЗ от 29 декабря 2012 года №273-ФЗ «Об образовании в Российской Федерации», приказом Департамента образования и науки ХМАО-Югры №10-П-742 от 15апреля 2024 года «Об организации проведения региональной акции «Дни единого информационного пространства ЕГЭ в Югре в 2024 году»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230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117725" y="188913"/>
            <a:ext cx="7886700" cy="132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663300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600" b="1">
                <a:solidFill>
                  <a:srgbClr val="663300"/>
                </a:solidFill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663300"/>
                </a:solidFill>
                <a:cs typeface="Times New Roman" panose="02020603050405020304" pitchFamily="18" charset="0"/>
              </a:rPr>
              <a:t>РОДИТЕЛЯМ ВЫПУСКНИКОВ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8" y="1732547"/>
            <a:ext cx="11478125" cy="4444416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 algn="ctr">
              <a:buNone/>
              <a:defRPr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</a:t>
            </a:r>
          </a:p>
          <a:p>
            <a:pPr marL="0" indent="0" algn="ctr"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Рекомендация 2.  «Физическое здоровье»</a:t>
            </a:r>
          </a:p>
          <a:p>
            <a:pPr marL="0" indent="0" algn="ctr">
              <a:buNone/>
              <a:defRPr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т.д. стимулируют работу головного мозга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400" b="1" dirty="0">
              <a:solidFill>
                <a:srgbClr val="00B050"/>
              </a:solidFill>
            </a:endParaRPr>
          </a:p>
          <a:p>
            <a:pPr marL="182880" indent="-182880">
              <a:buFont typeface="Arial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4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1212"/>
          </a:xfrm>
        </p:spPr>
        <p:txBody>
          <a:bodyPr>
            <a:normAutofit/>
          </a:bodyPr>
          <a:lstStyle/>
          <a:p>
            <a:r>
              <a:rPr lang="ru-RU" dirty="0" smtClean="0"/>
              <a:t>А что говорят выпускники прошлых </a:t>
            </a:r>
            <a:r>
              <a:rPr lang="ru-RU" dirty="0" smtClean="0"/>
              <a:t>лет, </a:t>
            </a:r>
            <a:r>
              <a:rPr lang="ru-RU" dirty="0" smtClean="0"/>
              <a:t>получившие высокий результат при прохождении ГИА?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5725"/>
            <a:ext cx="10515600" cy="2471237"/>
          </a:xfrm>
        </p:spPr>
        <p:txBody>
          <a:bodyPr/>
          <a:lstStyle/>
          <a:p>
            <a:r>
              <a:rPr lang="ru-RU" dirty="0" smtClean="0"/>
              <a:t>Смотрите в видео!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70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676867"/>
              </p:ext>
            </p:extLst>
          </p:nvPr>
        </p:nvGraphicFramePr>
        <p:xfrm>
          <a:off x="1831976" y="1674056"/>
          <a:ext cx="8542331" cy="486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AutoShape 3" descr="Картинки по запросу процедура сдачи итоговой аттестации максимально приближена к ЕГЭ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594451" y="905914"/>
            <a:ext cx="110173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г. №273-ФЗ (ст. 53,19,30) «Об образовании в РФ»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 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232/552от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04.04.2023 г. «Об утверждении Порядка проведения государственной итоговой аттестации по образовательным программам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 232/551 от 04.04.2023 г. «Об утверждении Порядка проведения государственной итоговой аттестации по образовательным программам основного общего образования».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05.10.2020 № 546 (с изменениями от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22.05.2023) «Об утверждении порядка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заполнения, учета и выдачи аттестатов об основном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образовании и их дубликатов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ДОиМП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15.11.2023 № 10-П-2858 «О порядке проведения итогового сочинения (изложения)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Ханты-Мансийском автономном округе – Югре в 2023/2024 учебном году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 871 от 11.08.2022 г. «Об утверждении 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основного общего образования и 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среднего общего образования» 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ru-RU"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правила заполнения бланков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451" y="57560"/>
            <a:ext cx="632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</a:p>
        </p:txBody>
      </p:sp>
    </p:spTree>
    <p:extLst>
      <p:ext uri="{BB962C8B-B14F-4D97-AF65-F5344CB8AC3E}">
        <p14:creationId xmlns:p14="http://schemas.microsoft.com/office/powerpoint/2010/main" xmlns="" val="1124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3959"/>
            <a:ext cx="10515600" cy="55900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Единый государственный экзамен (ЕГЭ) – это  основная форма государственной итоговой аттестации выпускников школ</a:t>
            </a:r>
            <a:r>
              <a:rPr lang="ru-RU" altLang="ru-RU" sz="2200" dirty="0" smtClean="0">
                <a:latin typeface="Cambria" panose="02040503050406030204" pitchFamily="18" charset="0"/>
              </a:rPr>
              <a:t> </a:t>
            </a:r>
            <a:r>
              <a:rPr lang="ru-RU" altLang="ru-RU" sz="22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Российской Федерации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u="sng" dirty="0">
                <a:solidFill>
                  <a:srgbClr val="FF0000"/>
                </a:solidFill>
              </a:rPr>
              <a:t>К прохождению ГИА допускаются учащиеся</a:t>
            </a:r>
            <a:r>
              <a:rPr lang="ru-RU" altLang="ru-RU" b="1" u="sng" dirty="0" smtClean="0">
                <a:solidFill>
                  <a:srgbClr val="FF0000"/>
                </a:solidFill>
              </a:rPr>
              <a:t>, </a:t>
            </a:r>
            <a:r>
              <a:rPr lang="ru-RU" altLang="ru-RU" b="1" dirty="0" smtClean="0">
                <a:solidFill>
                  <a:srgbClr val="002060"/>
                </a:solidFill>
              </a:rPr>
              <a:t>не имеющие академической задолженности по всем предметам и имеющие допуск по итоговому сочинению</a:t>
            </a:r>
          </a:p>
          <a:p>
            <a:pPr algn="just"/>
            <a:r>
              <a:rPr lang="ru-RU" altLang="ru-RU" b="1" u="sng" dirty="0" smtClean="0">
                <a:solidFill>
                  <a:srgbClr val="FF0000"/>
                </a:solidFill>
              </a:rPr>
              <a:t>Обязательные предметы: </a:t>
            </a:r>
            <a:r>
              <a:rPr lang="ru-RU" altLang="ru-RU" b="1" dirty="0" smtClean="0">
                <a:solidFill>
                  <a:srgbClr val="C00000"/>
                </a:solidFill>
              </a:rPr>
              <a:t>русский язык и математика                            </a:t>
            </a:r>
            <a:r>
              <a:rPr lang="ru-RU" altLang="ru-RU" b="1" dirty="0" smtClean="0">
                <a:solidFill>
                  <a:srgbClr val="002060"/>
                </a:solidFill>
              </a:rPr>
              <a:t>(</a:t>
            </a:r>
            <a:r>
              <a:rPr lang="ru-RU" altLang="ru-RU" b="1" i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b="1" i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сли </a:t>
            </a:r>
            <a:r>
              <a:rPr lang="ru-RU" b="1" i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выпускник 11 класса намерен продолжить образование в высшем учебном заведении, то он должен сдать </a:t>
            </a:r>
            <a:r>
              <a:rPr lang="ru-RU" b="1" i="1" u="sng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предметы </a:t>
            </a:r>
            <a:r>
              <a:rPr lang="ru-RU" b="1" i="1" u="sng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выбору в форме </a:t>
            </a:r>
            <a:r>
              <a:rPr lang="ru-RU" b="1" i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ЕГЭ: </a:t>
            </a:r>
            <a:r>
              <a:rPr lang="ru-RU" altLang="ru-RU" b="1" dirty="0" smtClean="0">
                <a:solidFill>
                  <a:srgbClr val="C00000"/>
                </a:solidFill>
              </a:rPr>
              <a:t>Литература,  Иностранный язык (английский, немецкий, французский, испанский, китайский), Физика, Химия, Биология, История, Обществознание, Информатика и ИКТ, География (</a:t>
            </a:r>
            <a:r>
              <a:rPr lang="ru-RU" altLang="ru-RU" b="1" dirty="0">
                <a:solidFill>
                  <a:srgbClr val="001F5F"/>
                </a:solidFill>
              </a:rPr>
              <a:t>с</a:t>
            </a:r>
            <a:r>
              <a:rPr lang="ru-RU" altLang="ru-RU" b="1" dirty="0" smtClean="0">
                <a:solidFill>
                  <a:srgbClr val="001F5F"/>
                </a:solidFill>
              </a:rPr>
              <a:t>дать можно любое количество предметов из списка)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6222" y="5826919"/>
            <a:ext cx="14763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7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228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3300"/>
                </a:solidFill>
              </a:rPr>
              <a:t>ЕГЭ-2024</a:t>
            </a:r>
            <a:endParaRPr lang="en-US" altLang="ru-RU" b="1" smtClean="0">
              <a:solidFill>
                <a:srgbClr val="663300"/>
              </a:solidFill>
            </a:endParaRPr>
          </a:p>
        </p:txBody>
      </p:sp>
      <p:sp>
        <p:nvSpPr>
          <p:cNvPr id="19459" name="Объект 2"/>
          <p:cNvSpPr>
            <a:spLocks noGrp="1" noChangeArrowheads="1"/>
          </p:cNvSpPr>
          <p:nvPr>
            <p:ph idx="1"/>
          </p:nvPr>
        </p:nvSpPr>
        <p:spPr>
          <a:xfrm>
            <a:off x="962025" y="1129997"/>
            <a:ext cx="10146961" cy="169545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>
                <a:solidFill>
                  <a:srgbClr val="222268"/>
                </a:solidFill>
              </a:rPr>
              <a:t> </a:t>
            </a:r>
            <a:r>
              <a:rPr lang="ru-RU" altLang="ru-RU" sz="2400" b="1" dirty="0">
                <a:solidFill>
                  <a:srgbClr val="222268"/>
                </a:solidFill>
              </a:rPr>
              <a:t>Минимальное количество баллов, подтверждающее освоение образовательной программы среднего общего образования</a:t>
            </a:r>
          </a:p>
          <a:p>
            <a:pPr marL="0" indent="0" algn="ctr"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268" name="Таблица 11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653815"/>
              </p:ext>
            </p:extLst>
          </p:nvPr>
        </p:nvGraphicFramePr>
        <p:xfrm>
          <a:off x="1992314" y="3284538"/>
          <a:ext cx="8207375" cy="3216906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Минимальная граница (для аттестата)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балла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 (профиль)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балла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3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 (база)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балла по пятибалльной шкале</a:t>
                      </a:r>
                    </a:p>
                  </a:txBody>
                  <a:tcPr marL="91423" marR="91423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94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26" y="0"/>
            <a:ext cx="14763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3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228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3300"/>
                </a:solidFill>
              </a:rPr>
              <a:t>ЕГЭ-2024</a:t>
            </a:r>
          </a:p>
        </p:txBody>
      </p:sp>
      <p:sp>
        <p:nvSpPr>
          <p:cNvPr id="23555" name="Объект 2"/>
          <p:cNvSpPr>
            <a:spLocks noGrp="1" noChangeArrowheads="1"/>
          </p:cNvSpPr>
          <p:nvPr>
            <p:ph idx="1"/>
          </p:nvPr>
        </p:nvSpPr>
        <p:spPr>
          <a:xfrm>
            <a:off x="2063750" y="1039813"/>
            <a:ext cx="8229600" cy="126206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>
                <a:solidFill>
                  <a:srgbClr val="222268"/>
                </a:solidFill>
              </a:rPr>
              <a:t> </a:t>
            </a:r>
            <a:r>
              <a:rPr lang="ru-RU" altLang="ru-RU" sz="2400" b="1">
                <a:solidFill>
                  <a:srgbClr val="222268"/>
                </a:solidFill>
              </a:rPr>
              <a:t>Минимальное количество баллов, необходимое для поступления на обучение в ВУЗ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graphicFrame>
        <p:nvGraphicFramePr>
          <p:cNvPr id="12292" name="Таблица 12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565661"/>
              </p:ext>
            </p:extLst>
          </p:nvPr>
        </p:nvGraphicFramePr>
        <p:xfrm>
          <a:off x="2041525" y="2457451"/>
          <a:ext cx="7852752" cy="4111639"/>
        </p:xfrm>
        <a:graphic>
          <a:graphicData uri="http://schemas.openxmlformats.org/drawingml/2006/table">
            <a:tbl>
              <a:tblPr/>
              <a:tblGrid>
                <a:gridCol w="3619628"/>
                <a:gridCol w="4233124"/>
              </a:tblGrid>
              <a:tr h="348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баллов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 (профиль)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Физика, химия, биология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История, литература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23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188" y="1"/>
            <a:ext cx="1547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05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2157" y="5776937"/>
            <a:ext cx="1547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845808" y="2224123"/>
            <a:ext cx="106522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Дополнительные </a:t>
            </a: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баллы при поступлении</a:t>
            </a:r>
            <a:endParaRPr lang="ru-RU" altLang="ru-RU" sz="1800" dirty="0"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1F5F"/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Для поступления в самые популярные университеты страны, 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недостаточно официально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установленных минимальных  баллов.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Для зачисления на бюджет в таких ВУЗах не  достаточно и 100-бальных результатов. Борьба за бюджетные места разгорается между  обладателями золотых медалей и 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дополнительных</a:t>
            </a:r>
            <a:r>
              <a:rPr lang="ru-RU" altLang="ru-RU" sz="1800" dirty="0" smtClean="0">
                <a:latin typeface="Cambria" panose="02040503050406030204" pitchFamily="18" charset="0"/>
              </a:rPr>
              <a:t> 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баллов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, которые можно получить за особые достижения  и победы в олимпиадах.</a:t>
            </a:r>
            <a:endParaRPr lang="ru-RU" altLang="ru-RU" sz="1800" dirty="0">
              <a:latin typeface="Cambria" panose="020405030504060302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1F5F"/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2024 году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утверждены </a:t>
            </a: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6 достижений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, за которые ВУЗы  могут давать поступающим дополнительные баллы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: 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идеальное сочинение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; 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медаль «За особые успехи в учении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»;  диплом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СПО с отличием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; 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портфолио с перечнем личных 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достижений;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наличие золотого знака отличия ГТО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;  </a:t>
            </a:r>
            <a:r>
              <a:rPr lang="ru-RU" altLang="ru-RU" sz="1800" b="1" dirty="0">
                <a:solidFill>
                  <a:srgbClr val="001F5F"/>
                </a:solidFill>
                <a:latin typeface="Cambria" panose="02040503050406030204" pitchFamily="18" charset="0"/>
              </a:rPr>
              <a:t>участие в добровольческой (волонтерской) </a:t>
            </a:r>
            <a:r>
              <a:rPr lang="ru-RU" altLang="ru-RU" sz="1800" b="1" dirty="0" smtClean="0">
                <a:solidFill>
                  <a:srgbClr val="001F5F"/>
                </a:solidFill>
                <a:latin typeface="Cambria" panose="02040503050406030204" pitchFamily="18" charset="0"/>
              </a:rPr>
              <a:t>деятельности.</a:t>
            </a:r>
            <a:endParaRPr lang="ru-RU" altLang="ru-RU" sz="1800" b="1" dirty="0">
              <a:solidFill>
                <a:srgbClr val="001F5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07" y="162020"/>
            <a:ext cx="1065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lang="ru-RU" altLang="ru-RU" i="1" dirty="0" smtClean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  «О внесении изменений в приказ Министерства науки и  высшего образования Российской Федерации  от 21 августа 2020 г. № 1076  «Об утверждении Порядка приема на обучение по образовательным  программам высшего образования – программам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программам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 с правилами приема студентов в вузы.  </a:t>
            </a:r>
          </a:p>
          <a:p>
            <a:pPr algn="r">
              <a:spcBef>
                <a:spcPct val="0"/>
              </a:spcBef>
            </a:pPr>
            <a:r>
              <a:rPr lang="ru-RU" altLang="ru-RU" sz="2000" dirty="0" smtClean="0">
                <a:solidFill>
                  <a:srgbClr val="222268"/>
                </a:solidFill>
              </a:rPr>
              <a:t>Утвержденный приказ вступил в силу  с 1 марта 2022 года  и действует до 1 сентября 2027 года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5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663300"/>
                </a:solidFill>
              </a:rPr>
              <a:t>ЕГЭ-2024</a:t>
            </a:r>
            <a:endParaRPr lang="ru-RU" altLang="ru-RU" smtClean="0">
              <a:solidFill>
                <a:srgbClr val="663300"/>
              </a:solidFill>
            </a:endParaRPr>
          </a:p>
        </p:txBody>
      </p:sp>
      <p:sp>
        <p:nvSpPr>
          <p:cNvPr id="28675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4800" b="1">
                <a:solidFill>
                  <a:srgbClr val="002060"/>
                </a:solidFill>
              </a:rPr>
              <a:t>Расписание ЕГЭ устанавливается </a:t>
            </a:r>
          </a:p>
          <a:p>
            <a:pPr marL="0" indent="0" algn="ctr">
              <a:buNone/>
            </a:pPr>
            <a:r>
              <a:rPr lang="ru-RU" altLang="ru-RU" sz="4800" b="1">
                <a:solidFill>
                  <a:srgbClr val="C00000"/>
                </a:solidFill>
              </a:rPr>
              <a:t>на федеральном уровне </a:t>
            </a:r>
          </a:p>
          <a:p>
            <a:pPr marL="0" indent="0" algn="ctr">
              <a:buNone/>
            </a:pPr>
            <a:r>
              <a:rPr lang="ru-RU" altLang="ru-RU" sz="4800" b="1">
                <a:solidFill>
                  <a:srgbClr val="002060"/>
                </a:solidFill>
              </a:rPr>
              <a:t>Рособрнадзором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650" y="1"/>
            <a:ext cx="1403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2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79650" y="93663"/>
            <a:ext cx="771525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3300"/>
                </a:solidFill>
              </a:rPr>
              <a:t>Подготовка к ЕГЭ</a:t>
            </a:r>
            <a:endParaRPr lang="ru-RU" altLang="ru-RU" smtClean="0">
              <a:solidFill>
                <a:srgbClr val="663300"/>
              </a:solidFill>
            </a:endParaRPr>
          </a:p>
        </p:txBody>
      </p:sp>
      <p:sp>
        <p:nvSpPr>
          <p:cNvPr id="44035" name="Объект 2"/>
          <p:cNvSpPr>
            <a:spLocks noGrp="1" noChangeArrowheads="1"/>
          </p:cNvSpPr>
          <p:nvPr>
            <p:ph idx="1"/>
          </p:nvPr>
        </p:nvSpPr>
        <p:spPr>
          <a:xfrm>
            <a:off x="745958" y="1143000"/>
            <a:ext cx="9901989" cy="2370221"/>
          </a:xfrm>
        </p:spPr>
        <p:txBody>
          <a:bodyPr>
            <a:normAutofit fontScale="70000" lnSpcReduction="20000"/>
          </a:bodyPr>
          <a:lstStyle/>
          <a:p>
            <a:pPr marL="196850">
              <a:spcBef>
                <a:spcPts val="100"/>
              </a:spcBef>
            </a:pPr>
            <a:r>
              <a:rPr lang="en-US" altLang="ru-RU" sz="2400" b="1" dirty="0">
                <a:solidFill>
                  <a:srgbClr val="262673"/>
                </a:solidFill>
                <a:hlinkClick r:id="rId2"/>
              </a:rPr>
              <a:t>www.fipi.ru</a:t>
            </a:r>
            <a:r>
              <a:rPr lang="ru-RU" altLang="ru-RU" sz="2400" b="1" dirty="0">
                <a:solidFill>
                  <a:srgbClr val="262673"/>
                </a:solidFill>
              </a:rPr>
              <a:t> - </a:t>
            </a: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Федеральный институт педагогических измерений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marL="196850"/>
            <a:r>
              <a:rPr lang="en-US" altLang="ru-RU" sz="2400" b="1" dirty="0">
                <a:solidFill>
                  <a:srgbClr val="262673"/>
                </a:solidFill>
                <a:hlinkClick r:id="rId3"/>
              </a:rPr>
              <a:t>https://ege.sdamgia.ru/</a:t>
            </a:r>
            <a:endParaRPr lang="ru-RU" altLang="ru-RU" sz="2400" b="1" dirty="0">
              <a:solidFill>
                <a:srgbClr val="262673"/>
              </a:solidFill>
            </a:endParaRPr>
          </a:p>
          <a:p>
            <a:pPr marL="196850"/>
            <a:r>
              <a:rPr lang="en-US" altLang="ru-RU" sz="2400" b="1" u="sng" dirty="0">
                <a:solidFill>
                  <a:srgbClr val="800000"/>
                </a:solidFill>
                <a:latin typeface="Cambria" panose="02040503050406030204" pitchFamily="18" charset="0"/>
              </a:rPr>
              <a:t>ege.edu.ru</a:t>
            </a:r>
            <a:r>
              <a:rPr lang="en-US" altLang="ru-RU" sz="2400" b="1" dirty="0">
                <a:solidFill>
                  <a:srgbClr val="800000"/>
                </a:solidFill>
                <a:latin typeface="Cambria" panose="02040503050406030204" pitchFamily="18" charset="0"/>
              </a:rPr>
              <a:t>	</a:t>
            </a:r>
            <a:r>
              <a:rPr lang="en-US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- </a:t>
            </a: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Официальный информационный  ЕГЭ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marL="196850">
              <a:spcBef>
                <a:spcPts val="100"/>
              </a:spcBef>
            </a:pPr>
            <a:r>
              <a:rPr lang="ru-RU" altLang="ru-RU" sz="2400" b="1" u="sng" dirty="0">
                <a:solidFill>
                  <a:srgbClr val="800000"/>
                </a:solidFill>
                <a:latin typeface="Cambria" panose="02040503050406030204" pitchFamily="18" charset="0"/>
              </a:rPr>
              <a:t>obrnadzor.gov.ru</a:t>
            </a:r>
            <a:r>
              <a:rPr lang="ru-RU" altLang="ru-RU" sz="2400" b="1" dirty="0">
                <a:solidFill>
                  <a:srgbClr val="8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- Федеральная служба по надзору в сфере	образования и науки</a:t>
            </a:r>
          </a:p>
          <a:p>
            <a:pPr marL="196850">
              <a:spcBef>
                <a:spcPts val="100"/>
              </a:spcBef>
            </a:pPr>
            <a:r>
              <a:rPr lang="ru-RU" altLang="ru-RU" sz="2400" b="1" u="sng" dirty="0">
                <a:solidFill>
                  <a:srgbClr val="0462C1"/>
                </a:solidFill>
                <a:latin typeface="Cambria" panose="02040503050406030204" pitchFamily="18" charset="0"/>
                <a:hlinkClick r:id="rId4"/>
              </a:rPr>
              <a:t>www.rustest.ru </a:t>
            </a: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- Официальный сайт Федерального центра  Тестирования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marL="196850">
              <a:spcBef>
                <a:spcPts val="700"/>
              </a:spcBef>
            </a:pPr>
            <a:r>
              <a:rPr lang="ru-RU" altLang="ru-RU" sz="2400" b="1" u="sng" dirty="0">
                <a:solidFill>
                  <a:srgbClr val="800000"/>
                </a:solidFill>
                <a:latin typeface="Cambria" panose="02040503050406030204" pitchFamily="18" charset="0"/>
              </a:rPr>
              <a:t>mon.gov.ru</a:t>
            </a:r>
            <a:r>
              <a:rPr lang="ru-RU" altLang="ru-RU" sz="2400" b="1" dirty="0">
                <a:solidFill>
                  <a:srgbClr val="8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>
                <a:solidFill>
                  <a:srgbClr val="404040"/>
                </a:solidFill>
                <a:latin typeface="Cambria" panose="02040503050406030204" pitchFamily="18" charset="0"/>
              </a:rPr>
              <a:t>- Министерство образования и науки  Российской </a:t>
            </a:r>
            <a:r>
              <a:rPr lang="ru-RU" altLang="ru-RU" sz="24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Федерации</a:t>
            </a:r>
          </a:p>
          <a:p>
            <a:pPr marL="196850">
              <a:spcBef>
                <a:spcPts val="700"/>
              </a:spcBef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Официальный сайт МБОУ </a:t>
            </a:r>
            <a:r>
              <a:rPr lang="ru-RU" altLang="ru-RU" sz="2400" b="1" dirty="0" err="1" smtClean="0">
                <a:solidFill>
                  <a:srgbClr val="404040"/>
                </a:solidFill>
                <a:latin typeface="Cambria" panose="02040503050406030204" pitchFamily="18" charset="0"/>
              </a:rPr>
              <a:t>Покурская</a:t>
            </a:r>
            <a:r>
              <a:rPr lang="ru-RU" altLang="ru-RU" sz="24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 школа</a:t>
            </a:r>
          </a:p>
          <a:p>
            <a:pPr marL="196850">
              <a:spcBef>
                <a:spcPts val="700"/>
              </a:spcBef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Стенд в школе «</a:t>
            </a:r>
            <a:r>
              <a:rPr lang="ru-RU" altLang="ru-RU" sz="2400" b="1" dirty="0" smtClean="0">
                <a:solidFill>
                  <a:srgbClr val="404040"/>
                </a:solidFill>
                <a:latin typeface="Cambria" panose="02040503050406030204" pitchFamily="18" charset="0"/>
              </a:rPr>
              <a:t>Тебе, выпускник!»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marL="196850"/>
            <a:endParaRPr lang="ru-RU" altLang="ru-RU" sz="4400" b="1" dirty="0"/>
          </a:p>
          <a:p>
            <a:pPr marL="196850"/>
            <a:endParaRPr lang="ru-RU" altLang="ru-RU" dirty="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151" y="5883443"/>
            <a:ext cx="1403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35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850</Words>
  <Application>Microsoft Office PowerPoint</Application>
  <PresentationFormat>Произвольный</PresentationFormat>
  <Paragraphs>130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Цель акции:</vt:lpstr>
      <vt:lpstr>Слайд 3</vt:lpstr>
      <vt:lpstr>Единый государственный экзамен (ЕГЭ) – это  основная форма государственной итоговой аттестации выпускников школ Российской Федерации </vt:lpstr>
      <vt:lpstr>ЕГЭ-2024</vt:lpstr>
      <vt:lpstr>ЕГЭ-2024</vt:lpstr>
      <vt:lpstr>Слайд 7</vt:lpstr>
      <vt:lpstr>ЕГЭ-2024</vt:lpstr>
      <vt:lpstr>Подготовка к ЕГЭ</vt:lpstr>
      <vt:lpstr>Слайд 10</vt:lpstr>
      <vt:lpstr>Слайд 11</vt:lpstr>
      <vt:lpstr>В день проведения экзамена на территории пункта проведения экзамена могут находиться только:</vt:lpstr>
      <vt:lpstr>В день проведения экзамена: </vt:lpstr>
      <vt:lpstr>Слайд 14</vt:lpstr>
      <vt:lpstr>Лица, допустившие нарушение устанавливаемого порядка проведения ГИА,  удаляются с экзамена! </vt:lpstr>
      <vt:lpstr>Слайд 16</vt:lpstr>
      <vt:lpstr>Прием и рассмотрение апелляций</vt:lpstr>
      <vt:lpstr>Слайд 18</vt:lpstr>
      <vt:lpstr>Слайд 19</vt:lpstr>
      <vt:lpstr>ПСИХОЛОГИЧЕСКИЕ РЕКОМЕНДАЦИИ  РОДИТЕЛЯМ ВЫПУСКНИКОВ</vt:lpstr>
      <vt:lpstr>А что говорят выпускники прошлых лет, получившие высокий результат при прохождении ГИА?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«Дни единого информационного пространства ЕГЭ  в Югре в 2024 году»</dc:title>
  <dc:creator>Юрий</dc:creator>
  <cp:lastModifiedBy>Технология</cp:lastModifiedBy>
  <cp:revision>20</cp:revision>
  <dcterms:created xsi:type="dcterms:W3CDTF">2024-05-05T07:11:17Z</dcterms:created>
  <dcterms:modified xsi:type="dcterms:W3CDTF">2024-05-13T11:17:44Z</dcterms:modified>
</cp:coreProperties>
</file>