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7" r:id="rId5"/>
    <p:sldId id="282" r:id="rId6"/>
    <p:sldId id="283" r:id="rId7"/>
    <p:sldId id="281" r:id="rId8"/>
    <p:sldId id="268" r:id="rId9"/>
    <p:sldId id="286" r:id="rId10"/>
    <p:sldId id="287" r:id="rId11"/>
    <p:sldId id="288" r:id="rId12"/>
    <p:sldId id="266" r:id="rId13"/>
    <p:sldId id="275" r:id="rId14"/>
    <p:sldId id="290" r:id="rId15"/>
    <p:sldId id="291" r:id="rId16"/>
    <p:sldId id="28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6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4193D-8DED-4294-A08C-0A47D565DA0C}" type="doc">
      <dgm:prSet loTypeId="urn:microsoft.com/office/officeart/2005/8/layout/lProcess3" loCatId="process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4AE8F1A-3C50-4E46-A821-C34A77C3701C}" type="pres">
      <dgm:prSet presAssocID="{81B4193D-8DED-4294-A08C-0A47D565DA0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75A652B9-C837-49BD-A267-35400706C7A1}" type="presOf" srcId="{81B4193D-8DED-4294-A08C-0A47D565DA0C}" destId="{64AE8F1A-3C50-4E46-A821-C34A77C3701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5FC71D-1240-4BAB-9A26-D2BCFE095409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B25B24-0166-4880-962C-BF66420B415D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проведения государственной итоговой аттестации</a:t>
          </a:r>
          <a:endParaRPr lang="ru-RU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33818E-E8A8-4753-9B35-D108CC55DF42}" type="parTrans" cxnId="{2DDC3199-0F32-4F4A-B00F-9C9A27980547}">
      <dgm:prSet/>
      <dgm:spPr/>
      <dgm:t>
        <a:bodyPr/>
        <a:lstStyle/>
        <a:p>
          <a:endParaRPr lang="ru-RU"/>
        </a:p>
      </dgm:t>
    </dgm:pt>
    <dgm:pt modelId="{6BADF923-4CFC-4BEA-BC8F-BEE69124AD78}" type="sibTrans" cxnId="{2DDC3199-0F32-4F4A-B00F-9C9A27980547}">
      <dgm:prSet/>
      <dgm:spPr/>
      <dgm:t>
        <a:bodyPr/>
        <a:lstStyle/>
        <a:p>
          <a:endParaRPr lang="ru-RU"/>
        </a:p>
      </dgm:t>
    </dgm:pt>
    <dgm:pt modelId="{BDD81ED5-D698-4733-A24C-3AAE00A19FED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Основной государственный экзамен – ОГЭ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601C4B-6BDD-4459-A88D-83841042F427}" type="parTrans" cxnId="{2246B2BE-EB72-48A6-9ADE-0421DF34FCC4}">
      <dgm:prSet/>
      <dgm:spPr/>
      <dgm:t>
        <a:bodyPr/>
        <a:lstStyle/>
        <a:p>
          <a:endParaRPr lang="ru-RU"/>
        </a:p>
      </dgm:t>
    </dgm:pt>
    <dgm:pt modelId="{65DB50B4-05ED-40AF-B6E7-E9E995BEAA8F}" type="sibTrans" cxnId="{2246B2BE-EB72-48A6-9ADE-0421DF34FCC4}">
      <dgm:prSet/>
      <dgm:spPr/>
      <dgm:t>
        <a:bodyPr/>
        <a:lstStyle/>
        <a:p>
          <a:endParaRPr lang="ru-RU"/>
        </a:p>
      </dgm:t>
    </dgm:pt>
    <dgm:pt modelId="{5B4C3025-D504-4AAD-91F7-D88B3DC993A1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выпускной экзамен - ГВЭ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40DE1-6893-425C-9986-11AB90C77AA8}" type="parTrans" cxnId="{3D4275BF-5C4C-4421-A5D5-0E46A086532B}">
      <dgm:prSet/>
      <dgm:spPr/>
      <dgm:t>
        <a:bodyPr/>
        <a:lstStyle/>
        <a:p>
          <a:endParaRPr lang="ru-RU"/>
        </a:p>
      </dgm:t>
    </dgm:pt>
    <dgm:pt modelId="{4B833345-77F7-40BF-B917-E044803A7CF6}" type="sibTrans" cxnId="{3D4275BF-5C4C-4421-A5D5-0E46A086532B}">
      <dgm:prSet/>
      <dgm:spPr/>
      <dgm:t>
        <a:bodyPr/>
        <a:lstStyle/>
        <a:p>
          <a:endParaRPr lang="ru-RU"/>
        </a:p>
      </dgm:t>
    </dgm:pt>
    <dgm:pt modelId="{2C8F85EB-3C1F-46D0-A489-F1AAC62D9F37}" type="pres">
      <dgm:prSet presAssocID="{935FC71D-1240-4BAB-9A26-D2BCFE0954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B2A2C0-57CB-4F91-BFF7-3265C7071607}" type="pres">
      <dgm:prSet presAssocID="{88B25B24-0166-4880-962C-BF66420B415D}" presName="hierRoot1" presStyleCnt="0"/>
      <dgm:spPr/>
    </dgm:pt>
    <dgm:pt modelId="{4E6E0550-D95D-4EBF-BB26-B761BB24378F}" type="pres">
      <dgm:prSet presAssocID="{88B25B24-0166-4880-962C-BF66420B415D}" presName="composite" presStyleCnt="0"/>
      <dgm:spPr/>
    </dgm:pt>
    <dgm:pt modelId="{A6817EC0-83AD-4991-803F-FA58DB797836}" type="pres">
      <dgm:prSet presAssocID="{88B25B24-0166-4880-962C-BF66420B415D}" presName="background" presStyleLbl="node0" presStyleIdx="0" presStyleCnt="1"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50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992FE0F1-1884-4B2D-AD96-EF5BC3230670}" type="pres">
      <dgm:prSet presAssocID="{88B25B24-0166-4880-962C-BF66420B415D}" presName="text" presStyleLbl="fgAcc0" presStyleIdx="0" presStyleCnt="1" custScaleX="374455" custScaleY="1069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1F0D2E-4937-4061-B2C4-30517A010BA1}" type="pres">
      <dgm:prSet presAssocID="{88B25B24-0166-4880-962C-BF66420B415D}" presName="hierChild2" presStyleCnt="0"/>
      <dgm:spPr/>
    </dgm:pt>
    <dgm:pt modelId="{D5EC57DF-2175-4F8A-AC8A-0465F0451AEB}" type="pres">
      <dgm:prSet presAssocID="{1B601C4B-6BDD-4459-A88D-83841042F42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8DCCB72-3A78-4EBF-9739-98CD468CE746}" type="pres">
      <dgm:prSet presAssocID="{BDD81ED5-D698-4733-A24C-3AAE00A19FED}" presName="hierRoot2" presStyleCnt="0"/>
      <dgm:spPr/>
    </dgm:pt>
    <dgm:pt modelId="{7375BFC8-57F1-40ED-BDB0-DD844FEDB982}" type="pres">
      <dgm:prSet presAssocID="{BDD81ED5-D698-4733-A24C-3AAE00A19FED}" presName="composite2" presStyleCnt="0"/>
      <dgm:spPr/>
    </dgm:pt>
    <dgm:pt modelId="{2CF4BA57-961A-4FCF-8CC1-5A99605133D1}" type="pres">
      <dgm:prSet presAssocID="{BDD81ED5-D698-4733-A24C-3AAE00A19FED}" presName="background2" presStyleLbl="node2" presStyleIdx="0" presStyleCnt="2"/>
      <dgm:spPr>
        <a:gradFill rotWithShape="0">
          <a:gsLst>
            <a:gs pos="0">
              <a:schemeClr val="accent2">
                <a:lumMod val="5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D2B80F19-2E9B-49F3-AC49-853B16E6AD2C}" type="pres">
      <dgm:prSet presAssocID="{BDD81ED5-D698-4733-A24C-3AAE00A19FED}" presName="text2" presStyleLbl="fgAcc2" presStyleIdx="0" presStyleCnt="2" custScaleX="308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0C4F58-8F68-46A6-8BB5-5C495D45CD62}" type="pres">
      <dgm:prSet presAssocID="{BDD81ED5-D698-4733-A24C-3AAE00A19FED}" presName="hierChild3" presStyleCnt="0"/>
      <dgm:spPr/>
    </dgm:pt>
    <dgm:pt modelId="{B0D6F533-20DA-40B2-84ED-FC51D0949572}" type="pres">
      <dgm:prSet presAssocID="{4F040DE1-6893-425C-9986-11AB90C77AA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420BF79-F822-4DB7-8C1A-67417AD50B93}" type="pres">
      <dgm:prSet presAssocID="{5B4C3025-D504-4AAD-91F7-D88B3DC993A1}" presName="hierRoot2" presStyleCnt="0"/>
      <dgm:spPr/>
    </dgm:pt>
    <dgm:pt modelId="{453FE24D-6559-4F66-A202-8316D0BE76CD}" type="pres">
      <dgm:prSet presAssocID="{5B4C3025-D504-4AAD-91F7-D88B3DC993A1}" presName="composite2" presStyleCnt="0"/>
      <dgm:spPr/>
    </dgm:pt>
    <dgm:pt modelId="{C5383235-FCDB-4A8C-BD65-028F6930E0B9}" type="pres">
      <dgm:prSet presAssocID="{5B4C3025-D504-4AAD-91F7-D88B3DC993A1}" presName="background2" presStyleLbl="node2" presStyleIdx="1" presStyleCnt="2"/>
      <dgm:spPr>
        <a:gradFill rotWithShape="0">
          <a:gsLst>
            <a:gs pos="0">
              <a:schemeClr val="accent2">
                <a:lumMod val="5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AB9EE5BC-8497-4C14-9067-4C2AF0FA55A1}" type="pres">
      <dgm:prSet presAssocID="{5B4C3025-D504-4AAD-91F7-D88B3DC993A1}" presName="text2" presStyleLbl="fgAcc2" presStyleIdx="1" presStyleCnt="2" custScaleX="2553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3D8C7E-344B-4608-8EB6-4A1B0561FA48}" type="pres">
      <dgm:prSet presAssocID="{5B4C3025-D504-4AAD-91F7-D88B3DC993A1}" presName="hierChild3" presStyleCnt="0"/>
      <dgm:spPr/>
    </dgm:pt>
  </dgm:ptLst>
  <dgm:cxnLst>
    <dgm:cxn modelId="{3D4275BF-5C4C-4421-A5D5-0E46A086532B}" srcId="{88B25B24-0166-4880-962C-BF66420B415D}" destId="{5B4C3025-D504-4AAD-91F7-D88B3DC993A1}" srcOrd="1" destOrd="0" parTransId="{4F040DE1-6893-425C-9986-11AB90C77AA8}" sibTransId="{4B833345-77F7-40BF-B917-E044803A7CF6}"/>
    <dgm:cxn modelId="{16D61C2C-9943-4D62-8DA9-6969AE23E342}" type="presOf" srcId="{1B601C4B-6BDD-4459-A88D-83841042F427}" destId="{D5EC57DF-2175-4F8A-AC8A-0465F0451AEB}" srcOrd="0" destOrd="0" presId="urn:microsoft.com/office/officeart/2005/8/layout/hierarchy1"/>
    <dgm:cxn modelId="{1A3C184A-CF25-460A-A85C-7B14F95C0776}" type="presOf" srcId="{935FC71D-1240-4BAB-9A26-D2BCFE095409}" destId="{2C8F85EB-3C1F-46D0-A489-F1AAC62D9F37}" srcOrd="0" destOrd="0" presId="urn:microsoft.com/office/officeart/2005/8/layout/hierarchy1"/>
    <dgm:cxn modelId="{E3060DFD-10D4-4071-B13C-6ED881ECE4D2}" type="presOf" srcId="{BDD81ED5-D698-4733-A24C-3AAE00A19FED}" destId="{D2B80F19-2E9B-49F3-AC49-853B16E6AD2C}" srcOrd="0" destOrd="0" presId="urn:microsoft.com/office/officeart/2005/8/layout/hierarchy1"/>
    <dgm:cxn modelId="{0D620777-293E-4FF7-A18F-6BDA38B281CA}" type="presOf" srcId="{5B4C3025-D504-4AAD-91F7-D88B3DC993A1}" destId="{AB9EE5BC-8497-4C14-9067-4C2AF0FA55A1}" srcOrd="0" destOrd="0" presId="urn:microsoft.com/office/officeart/2005/8/layout/hierarchy1"/>
    <dgm:cxn modelId="{2246B2BE-EB72-48A6-9ADE-0421DF34FCC4}" srcId="{88B25B24-0166-4880-962C-BF66420B415D}" destId="{BDD81ED5-D698-4733-A24C-3AAE00A19FED}" srcOrd="0" destOrd="0" parTransId="{1B601C4B-6BDD-4459-A88D-83841042F427}" sibTransId="{65DB50B4-05ED-40AF-B6E7-E9E995BEAA8F}"/>
    <dgm:cxn modelId="{DCB94BAC-3E94-4BEB-91C5-96906BD4E349}" type="presOf" srcId="{88B25B24-0166-4880-962C-BF66420B415D}" destId="{992FE0F1-1884-4B2D-AD96-EF5BC3230670}" srcOrd="0" destOrd="0" presId="urn:microsoft.com/office/officeart/2005/8/layout/hierarchy1"/>
    <dgm:cxn modelId="{87F992E6-CF33-4FA3-A2CB-6AF3C0A9D836}" type="presOf" srcId="{4F040DE1-6893-425C-9986-11AB90C77AA8}" destId="{B0D6F533-20DA-40B2-84ED-FC51D0949572}" srcOrd="0" destOrd="0" presId="urn:microsoft.com/office/officeart/2005/8/layout/hierarchy1"/>
    <dgm:cxn modelId="{2DDC3199-0F32-4F4A-B00F-9C9A27980547}" srcId="{935FC71D-1240-4BAB-9A26-D2BCFE095409}" destId="{88B25B24-0166-4880-962C-BF66420B415D}" srcOrd="0" destOrd="0" parTransId="{3C33818E-E8A8-4753-9B35-D108CC55DF42}" sibTransId="{6BADF923-4CFC-4BEA-BC8F-BEE69124AD78}"/>
    <dgm:cxn modelId="{9D481C2B-75B5-457D-989D-8EA9DD5CD835}" type="presParOf" srcId="{2C8F85EB-3C1F-46D0-A489-F1AAC62D9F37}" destId="{A5B2A2C0-57CB-4F91-BFF7-3265C7071607}" srcOrd="0" destOrd="0" presId="urn:microsoft.com/office/officeart/2005/8/layout/hierarchy1"/>
    <dgm:cxn modelId="{B95737A8-CEB6-4129-8FC2-9C99C2D48EFA}" type="presParOf" srcId="{A5B2A2C0-57CB-4F91-BFF7-3265C7071607}" destId="{4E6E0550-D95D-4EBF-BB26-B761BB24378F}" srcOrd="0" destOrd="0" presId="urn:microsoft.com/office/officeart/2005/8/layout/hierarchy1"/>
    <dgm:cxn modelId="{3ADDB8C2-D87A-408D-9DFA-8D8DD4C17FCE}" type="presParOf" srcId="{4E6E0550-D95D-4EBF-BB26-B761BB24378F}" destId="{A6817EC0-83AD-4991-803F-FA58DB797836}" srcOrd="0" destOrd="0" presId="urn:microsoft.com/office/officeart/2005/8/layout/hierarchy1"/>
    <dgm:cxn modelId="{83EB7CF8-DE71-4839-8B05-38FC2AE061B7}" type="presParOf" srcId="{4E6E0550-D95D-4EBF-BB26-B761BB24378F}" destId="{992FE0F1-1884-4B2D-AD96-EF5BC3230670}" srcOrd="1" destOrd="0" presId="urn:microsoft.com/office/officeart/2005/8/layout/hierarchy1"/>
    <dgm:cxn modelId="{EDD7943D-774B-4C95-99FA-46DBC9EB1B54}" type="presParOf" srcId="{A5B2A2C0-57CB-4F91-BFF7-3265C7071607}" destId="{221F0D2E-4937-4061-B2C4-30517A010BA1}" srcOrd="1" destOrd="0" presId="urn:microsoft.com/office/officeart/2005/8/layout/hierarchy1"/>
    <dgm:cxn modelId="{2D1CD315-30C7-43AF-9F48-9E51BF2C2693}" type="presParOf" srcId="{221F0D2E-4937-4061-B2C4-30517A010BA1}" destId="{D5EC57DF-2175-4F8A-AC8A-0465F0451AEB}" srcOrd="0" destOrd="0" presId="urn:microsoft.com/office/officeart/2005/8/layout/hierarchy1"/>
    <dgm:cxn modelId="{D31662FD-C57D-4AF0-9CC3-67CA995120F7}" type="presParOf" srcId="{221F0D2E-4937-4061-B2C4-30517A010BA1}" destId="{C8DCCB72-3A78-4EBF-9739-98CD468CE746}" srcOrd="1" destOrd="0" presId="urn:microsoft.com/office/officeart/2005/8/layout/hierarchy1"/>
    <dgm:cxn modelId="{D7F696CB-C18D-4E8C-A7F7-DE53B51675C9}" type="presParOf" srcId="{C8DCCB72-3A78-4EBF-9739-98CD468CE746}" destId="{7375BFC8-57F1-40ED-BDB0-DD844FEDB982}" srcOrd="0" destOrd="0" presId="urn:microsoft.com/office/officeart/2005/8/layout/hierarchy1"/>
    <dgm:cxn modelId="{A08ABE0B-F08B-497C-ACB7-4E8CB615274D}" type="presParOf" srcId="{7375BFC8-57F1-40ED-BDB0-DD844FEDB982}" destId="{2CF4BA57-961A-4FCF-8CC1-5A99605133D1}" srcOrd="0" destOrd="0" presId="urn:microsoft.com/office/officeart/2005/8/layout/hierarchy1"/>
    <dgm:cxn modelId="{5C5CA23E-DEA1-4134-BAF2-67B568A3318C}" type="presParOf" srcId="{7375BFC8-57F1-40ED-BDB0-DD844FEDB982}" destId="{D2B80F19-2E9B-49F3-AC49-853B16E6AD2C}" srcOrd="1" destOrd="0" presId="urn:microsoft.com/office/officeart/2005/8/layout/hierarchy1"/>
    <dgm:cxn modelId="{59EE4F60-BFD9-4C20-B354-31883B92DA17}" type="presParOf" srcId="{C8DCCB72-3A78-4EBF-9739-98CD468CE746}" destId="{A00C4F58-8F68-46A6-8BB5-5C495D45CD62}" srcOrd="1" destOrd="0" presId="urn:microsoft.com/office/officeart/2005/8/layout/hierarchy1"/>
    <dgm:cxn modelId="{68CD269A-297F-4988-B2B6-2F017A22C80D}" type="presParOf" srcId="{221F0D2E-4937-4061-B2C4-30517A010BA1}" destId="{B0D6F533-20DA-40B2-84ED-FC51D0949572}" srcOrd="2" destOrd="0" presId="urn:microsoft.com/office/officeart/2005/8/layout/hierarchy1"/>
    <dgm:cxn modelId="{158F0DD6-7844-4BDA-A64D-22A5ABCB4CFB}" type="presParOf" srcId="{221F0D2E-4937-4061-B2C4-30517A010BA1}" destId="{1420BF79-F822-4DB7-8C1A-67417AD50B93}" srcOrd="3" destOrd="0" presId="urn:microsoft.com/office/officeart/2005/8/layout/hierarchy1"/>
    <dgm:cxn modelId="{1859D697-5C19-4213-909A-51411FA466D0}" type="presParOf" srcId="{1420BF79-F822-4DB7-8C1A-67417AD50B93}" destId="{453FE24D-6559-4F66-A202-8316D0BE76CD}" srcOrd="0" destOrd="0" presId="urn:microsoft.com/office/officeart/2005/8/layout/hierarchy1"/>
    <dgm:cxn modelId="{8AA7D929-D117-4DD2-BFF6-AA418A60BD7C}" type="presParOf" srcId="{453FE24D-6559-4F66-A202-8316D0BE76CD}" destId="{C5383235-FCDB-4A8C-BD65-028F6930E0B9}" srcOrd="0" destOrd="0" presId="urn:microsoft.com/office/officeart/2005/8/layout/hierarchy1"/>
    <dgm:cxn modelId="{7801B04E-5FD6-4098-BD6B-BD62D23EB88D}" type="presParOf" srcId="{453FE24D-6559-4F66-A202-8316D0BE76CD}" destId="{AB9EE5BC-8497-4C14-9067-4C2AF0FA55A1}" srcOrd="1" destOrd="0" presId="urn:microsoft.com/office/officeart/2005/8/layout/hierarchy1"/>
    <dgm:cxn modelId="{E4BFE8B4-F56A-446F-A493-2FF5C28250E2}" type="presParOf" srcId="{1420BF79-F822-4DB7-8C1A-67417AD50B93}" destId="{FC3D8C7E-344B-4608-8EB6-4A1B0561FA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D6F533-20DA-40B2-84ED-FC51D0949572}">
      <dsp:nvSpPr>
        <dsp:cNvPr id="0" name=""/>
        <dsp:cNvSpPr/>
      </dsp:nvSpPr>
      <dsp:spPr>
        <a:xfrm>
          <a:off x="5626532" y="1318661"/>
          <a:ext cx="3172974" cy="557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991"/>
              </a:lnTo>
              <a:lnTo>
                <a:pt x="3172974" y="379991"/>
              </a:lnTo>
              <a:lnTo>
                <a:pt x="3172974" y="557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C57DF-2175-4F8A-AC8A-0465F0451AEB}">
      <dsp:nvSpPr>
        <dsp:cNvPr id="0" name=""/>
        <dsp:cNvSpPr/>
      </dsp:nvSpPr>
      <dsp:spPr>
        <a:xfrm>
          <a:off x="2966081" y="1318661"/>
          <a:ext cx="2660450" cy="557605"/>
        </a:xfrm>
        <a:custGeom>
          <a:avLst/>
          <a:gdLst/>
          <a:ahLst/>
          <a:cxnLst/>
          <a:rect l="0" t="0" r="0" b="0"/>
          <a:pathLst>
            <a:path>
              <a:moveTo>
                <a:pt x="2660450" y="0"/>
              </a:moveTo>
              <a:lnTo>
                <a:pt x="2660450" y="379991"/>
              </a:lnTo>
              <a:lnTo>
                <a:pt x="0" y="379991"/>
              </a:lnTo>
              <a:lnTo>
                <a:pt x="0" y="557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17EC0-83AD-4991-803F-FA58DB797836}">
      <dsp:nvSpPr>
        <dsp:cNvPr id="0" name=""/>
        <dsp:cNvSpPr/>
      </dsp:nvSpPr>
      <dsp:spPr>
        <a:xfrm>
          <a:off x="2036880" y="16083"/>
          <a:ext cx="7179304" cy="1302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2FE0F1-1884-4B2D-AD96-EF5BC3230670}">
      <dsp:nvSpPr>
        <dsp:cNvPr id="0" name=""/>
        <dsp:cNvSpPr/>
      </dsp:nvSpPr>
      <dsp:spPr>
        <a:xfrm>
          <a:off x="2249910" y="218461"/>
          <a:ext cx="7179304" cy="1302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проведения государственной итоговой аттестации</a:t>
          </a:r>
          <a:endParaRPr lang="ru-RU" sz="320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9910" y="218461"/>
        <a:ext cx="7179304" cy="1302577"/>
      </dsp:txXfrm>
    </dsp:sp>
    <dsp:sp modelId="{2CF4BA57-961A-4FCF-8CC1-5A99605133D1}">
      <dsp:nvSpPr>
        <dsp:cNvPr id="0" name=""/>
        <dsp:cNvSpPr/>
      </dsp:nvSpPr>
      <dsp:spPr>
        <a:xfrm>
          <a:off x="6136" y="1876266"/>
          <a:ext cx="5919889" cy="1217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5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B80F19-2E9B-49F3-AC49-853B16E6AD2C}">
      <dsp:nvSpPr>
        <dsp:cNvPr id="0" name=""/>
        <dsp:cNvSpPr/>
      </dsp:nvSpPr>
      <dsp:spPr>
        <a:xfrm>
          <a:off x="219166" y="2078644"/>
          <a:ext cx="5919889" cy="1217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Основной государственный экзамен – ОГЭ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9166" y="2078644"/>
        <a:ext cx="5919889" cy="1217464"/>
      </dsp:txXfrm>
    </dsp:sp>
    <dsp:sp modelId="{C5383235-FCDB-4A8C-BD65-028F6930E0B9}">
      <dsp:nvSpPr>
        <dsp:cNvPr id="0" name=""/>
        <dsp:cNvSpPr/>
      </dsp:nvSpPr>
      <dsp:spPr>
        <a:xfrm>
          <a:off x="6352086" y="1876266"/>
          <a:ext cx="4894841" cy="1217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5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9EE5BC-8497-4C14-9067-4C2AF0FA55A1}">
      <dsp:nvSpPr>
        <dsp:cNvPr id="0" name=""/>
        <dsp:cNvSpPr/>
      </dsp:nvSpPr>
      <dsp:spPr>
        <a:xfrm>
          <a:off x="6565116" y="2078644"/>
          <a:ext cx="4894841" cy="1217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выпускной экзамен - ГВЭ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5116" y="2078644"/>
        <a:ext cx="4894841" cy="1217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5877C-171B-458A-B707-7801A065A87A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EDD6B-5A8E-451D-8555-3BDA5E0C8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8928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" y="739775"/>
            <a:ext cx="6578600" cy="3702050"/>
          </a:xfrm>
          <a:ln/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93" tIns="45846" rIns="91693" bIns="45846"/>
          <a:lstStyle/>
          <a:p>
            <a:pPr eaLnBrk="1" hangingPunct="1"/>
            <a:endParaRPr lang="ru-RU" altLang="ru-RU" smtClean="0"/>
          </a:p>
        </p:txBody>
      </p:sp>
      <p:sp>
        <p:nvSpPr>
          <p:cNvPr id="8196" name="Номер слайда 3"/>
          <p:cNvSpPr txBox="1">
            <a:spLocks noGrp="1"/>
          </p:cNvSpPr>
          <p:nvPr/>
        </p:nvSpPr>
        <p:spPr bwMode="auto">
          <a:xfrm>
            <a:off x="3814763" y="9369425"/>
            <a:ext cx="29194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93" tIns="45846" rIns="91693" bIns="4584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21062F3-E72C-4BC9-B20F-336D0CD035F5}" type="slidenum">
              <a:rPr lang="ru-RU" altLang="ru-RU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30188" y="803275"/>
            <a:ext cx="7137401" cy="4016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2F707F-791A-4AB3-B1A3-4DABD3F51573}" type="slidenum">
              <a:rPr lang="ru-RU" altLang="ru-RU" smtClean="0">
                <a:solidFill>
                  <a:srgbClr val="000000"/>
                </a:solidFill>
              </a:rPr>
              <a:pPr/>
              <a:t>12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31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551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448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53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56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92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691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73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066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135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85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73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0C4C-9B5B-4155-B404-A01CEB19DB49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3A57-0CEA-4425-A0B5-5D57563433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53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ege.edu.ru/classes-11/psych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401" y="2063355"/>
            <a:ext cx="4367465" cy="536608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региональная акция</a:t>
            </a:r>
            <a:endParaRPr lang="ru-RU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08996" y="2599963"/>
            <a:ext cx="618970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«Дни единого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информационного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пространства 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ОГЭ 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/>
            </a:r>
            <a:b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 Югре в 2024 году»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0276" y="312821"/>
            <a:ext cx="7347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МБОУ </a:t>
            </a:r>
            <a:r>
              <a:rPr lang="ru-RU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Покурская</a:t>
            </a:r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ОСШ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0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9950" y="7938"/>
            <a:ext cx="7886700" cy="13255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Удаление с  ОГЭ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762125" y="926433"/>
            <a:ext cx="8642350" cy="491005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</a:rPr>
              <a:t>Участники </a:t>
            </a:r>
            <a:r>
              <a:rPr lang="ru-RU" altLang="ru-RU" dirty="0">
                <a:latin typeface="Times New Roman" panose="02020603050405020304" pitchFamily="18" charset="0"/>
              </a:rPr>
              <a:t>ГИА-9, допустившие нарушение порядка проведения экзамена, удаляются из ППЭ. По </a:t>
            </a:r>
            <a:r>
              <a:rPr lang="ru-RU" altLang="ru-RU" dirty="0" smtClean="0">
                <a:latin typeface="Times New Roman" panose="02020603050405020304" pitchFamily="18" charset="0"/>
              </a:rPr>
              <a:t>данному факту </a:t>
            </a:r>
            <a:r>
              <a:rPr lang="ru-RU" altLang="ru-RU" dirty="0">
                <a:latin typeface="Times New Roman" panose="02020603050405020304" pitchFamily="18" charset="0"/>
              </a:rPr>
              <a:t>составляется акт, который передаётся на рассмотрение в ГЭК. Если факт нарушения участником </a:t>
            </a:r>
            <a:r>
              <a:rPr lang="ru-RU" altLang="ru-RU" dirty="0" smtClean="0">
                <a:latin typeface="Times New Roman" panose="02020603050405020304" pitchFamily="18" charset="0"/>
              </a:rPr>
              <a:t>ГИА-9 порядка </a:t>
            </a:r>
            <a:r>
              <a:rPr lang="ru-RU" altLang="ru-RU" dirty="0">
                <a:latin typeface="Times New Roman" panose="02020603050405020304" pitchFamily="18" charset="0"/>
              </a:rPr>
              <a:t>проведения экзамена подтверждается, ГЭК принимает решение об аннулировании </a:t>
            </a:r>
            <a:r>
              <a:rPr lang="ru-RU" altLang="ru-RU" dirty="0" smtClean="0">
                <a:latin typeface="Times New Roman" panose="02020603050405020304" pitchFamily="18" charset="0"/>
              </a:rPr>
              <a:t>результатов участника </a:t>
            </a:r>
            <a:r>
              <a:rPr lang="ru-RU" altLang="ru-RU" dirty="0">
                <a:latin typeface="Times New Roman" panose="02020603050405020304" pitchFamily="18" charset="0"/>
              </a:rPr>
              <a:t>ГИА-9 по соответствующему учебному </a:t>
            </a:r>
            <a:r>
              <a:rPr lang="ru-RU" altLang="ru-RU" dirty="0" smtClean="0">
                <a:latin typeface="Times New Roman" panose="02020603050405020304" pitchFamily="18" charset="0"/>
              </a:rPr>
              <a:t>предмету. Такие участники допускаются к пересдаче в дополнительный период (сентябрь)</a:t>
            </a:r>
          </a:p>
          <a:p>
            <a:pPr marL="0" indent="0" algn="just">
              <a:buNone/>
              <a:defRPr/>
            </a:pPr>
            <a:r>
              <a:rPr lang="ru-RU" altLang="ru-RU" b="1" dirty="0">
                <a:solidFill>
                  <a:srgbClr val="002060"/>
                </a:solidFill>
              </a:rPr>
              <a:t>ДО ПОВТОРНОЙ СДАЧИ ОГЭ </a:t>
            </a:r>
            <a:r>
              <a:rPr lang="ru-RU" altLang="ru-RU" b="1" dirty="0" smtClean="0">
                <a:solidFill>
                  <a:srgbClr val="002060"/>
                </a:solidFill>
              </a:rPr>
              <a:t>В </a:t>
            </a:r>
            <a:r>
              <a:rPr lang="ru-RU" altLang="ru-RU" b="1" dirty="0">
                <a:solidFill>
                  <a:srgbClr val="002060"/>
                </a:solidFill>
              </a:rPr>
              <a:t>ТЕКУЩЕМ ГОДУ </a:t>
            </a:r>
            <a:r>
              <a:rPr lang="ru-RU" altLang="ru-RU" b="1" dirty="0" smtClean="0">
                <a:solidFill>
                  <a:srgbClr val="002060"/>
                </a:solidFill>
              </a:rPr>
              <a:t>            </a:t>
            </a:r>
            <a:r>
              <a:rPr lang="ru-RU" altLang="ru-RU" b="1" u="sng" dirty="0">
                <a:solidFill>
                  <a:srgbClr val="002060"/>
                </a:solidFill>
              </a:rPr>
              <a:t>НЕ</a:t>
            </a:r>
            <a:r>
              <a:rPr lang="ru-RU" altLang="ru-RU" b="1" dirty="0">
                <a:solidFill>
                  <a:srgbClr val="002060"/>
                </a:solidFill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</a:rPr>
              <a:t>ДОПУСКАЮТСЯ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частники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ОГЭ, не явившиеся на экзамен без уважительной причины</a:t>
            </a:r>
          </a:p>
          <a:p>
            <a:pPr marL="0" indent="0" algn="just">
              <a:buNone/>
              <a:defRPr/>
            </a:pPr>
            <a:endParaRPr lang="ru-RU" altLang="ru-RU" dirty="0" smtClean="0">
              <a:latin typeface="Times New Roman" panose="02020603050405020304" pitchFamily="18" charset="0"/>
            </a:endParaRPr>
          </a:p>
          <a:p>
            <a:pPr>
              <a:defRPr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12057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5"/>
          <p:cNvSpPr>
            <a:spLocks noGrp="1"/>
          </p:cNvSpPr>
          <p:nvPr>
            <p:ph sz="half" idx="1"/>
          </p:nvPr>
        </p:nvSpPr>
        <p:spPr>
          <a:xfrm>
            <a:off x="838199" y="1356393"/>
            <a:ext cx="5181600" cy="1519154"/>
          </a:xfrm>
          <a:solidFill>
            <a:schemeClr val="bg1">
              <a:alpha val="74901"/>
            </a:schemeClr>
          </a:solidFill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установленного порядка проведения ОГЭ – в день экзамена после сдачи бланков ОГЭ до выхода их ППЭ.</a:t>
            </a:r>
          </a:p>
        </p:txBody>
      </p:sp>
      <p:sp>
        <p:nvSpPr>
          <p:cNvPr id="27651" name="Содержимое 3"/>
          <p:cNvSpPr>
            <a:spLocks noGrp="1"/>
          </p:cNvSpPr>
          <p:nvPr>
            <p:ph sz="half" idx="2"/>
          </p:nvPr>
        </p:nvSpPr>
        <p:spPr>
          <a:xfrm>
            <a:off x="6172199" y="1356393"/>
            <a:ext cx="5690937" cy="1844007"/>
          </a:xfrm>
          <a:solidFill>
            <a:schemeClr val="bg1">
              <a:alpha val="74901"/>
            </a:schemeClr>
          </a:solidFill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 по ОГЭ – в течение двух рабочих дней после официального объявления результатов экзамена и ознакомления с ними.</a:t>
            </a:r>
          </a:p>
        </p:txBody>
      </p:sp>
      <p:sp>
        <p:nvSpPr>
          <p:cNvPr id="27652" name="Заголовок 1"/>
          <p:cNvSpPr>
            <a:spLocks noGrp="1"/>
          </p:cNvSpPr>
          <p:nvPr>
            <p:ph type="title"/>
          </p:nvPr>
        </p:nvSpPr>
        <p:spPr>
          <a:xfrm>
            <a:off x="2152650" y="260351"/>
            <a:ext cx="7886700" cy="699921"/>
          </a:xfrm>
        </p:spPr>
        <p:txBody>
          <a:bodyPr/>
          <a:lstStyle/>
          <a:p>
            <a:pPr algn="ctr" eaLnBrk="1" hangingPunct="1"/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199" y="3596521"/>
            <a:ext cx="11024937" cy="243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апелляции количество выставленных баллов может быть изменено как в сторону увеличения, так и в сторону уменьшения</a:t>
            </a:r>
          </a:p>
          <a:p>
            <a:pPr>
              <a:lnSpc>
                <a:spcPct val="80000"/>
              </a:lnSpc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Экзаменационная работа перепроверяется полностью, а не отдельная ее часть</a:t>
            </a:r>
          </a:p>
          <a:p>
            <a:pPr>
              <a:lnSpc>
                <a:spcPct val="80000"/>
              </a:lnSpc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Черновики, использованные на экзамене, в качестве материалов апелляции не рассматриваются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864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11451" y="2660651"/>
            <a:ext cx="288925" cy="61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03388" y="407988"/>
            <a:ext cx="8850312" cy="584200"/>
          </a:xfrm>
          <a:prstGeom prst="rect">
            <a:avLst/>
          </a:prstGeom>
          <a:gradFill>
            <a:gsLst>
              <a:gs pos="0">
                <a:schemeClr val="accent1"/>
              </a:gs>
              <a:gs pos="54000">
                <a:schemeClr val="bg1"/>
              </a:gs>
              <a:gs pos="100000">
                <a:schemeClr val="accent1"/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2E3192"/>
                </a:solidFill>
                <a:latin typeface="Cambria" pitchFamily="18" charset="0"/>
              </a:rPr>
              <a:t>Безопасность проведения </a:t>
            </a:r>
            <a:r>
              <a:rPr lang="ru-RU" sz="3200" b="1" dirty="0" smtClean="0">
                <a:solidFill>
                  <a:srgbClr val="2E3192"/>
                </a:solidFill>
                <a:latin typeface="Cambria" pitchFamily="18" charset="0"/>
              </a:rPr>
              <a:t>ОГЭ</a:t>
            </a:r>
            <a:endParaRPr lang="ru-RU" sz="32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92314" y="1196975"/>
            <a:ext cx="2524125" cy="29273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2E3192"/>
                </a:solidFill>
                <a:latin typeface="Cambria" panose="02040503050406030204" pitchFamily="18" charset="0"/>
              </a:rPr>
              <a:t>Обеспечение информационной безопасности </a:t>
            </a:r>
            <a:r>
              <a:rPr lang="ru-RU" sz="20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ОГЭ  </a:t>
            </a:r>
            <a:r>
              <a:rPr lang="ru-RU" sz="2000" dirty="0">
                <a:solidFill>
                  <a:srgbClr val="2E3192"/>
                </a:solidFill>
                <a:latin typeface="Cambria" panose="02040503050406030204" pitchFamily="18" charset="0"/>
              </a:rPr>
              <a:t>и избежание утечек контрольно-измерительных материалов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11950" y="1473200"/>
            <a:ext cx="2992438" cy="11874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u="sng" dirty="0">
                <a:solidFill>
                  <a:srgbClr val="2E3192"/>
                </a:solidFill>
                <a:latin typeface="Cambria" panose="02040503050406030204" pitchFamily="18" charset="0"/>
              </a:rPr>
              <a:t>Видеонаблюдение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2E3192"/>
                </a:solidFill>
                <a:latin typeface="Cambria" panose="02040503050406030204" pitchFamily="18" charset="0"/>
              </a:rPr>
              <a:t>100% </a:t>
            </a:r>
            <a:r>
              <a:rPr lang="en-US" sz="2000" b="1" dirty="0">
                <a:solidFill>
                  <a:srgbClr val="2E3192"/>
                </a:solidFill>
                <a:latin typeface="Cambria" panose="02040503050406030204" pitchFamily="18" charset="0"/>
              </a:rPr>
              <a:t>online</a:t>
            </a:r>
            <a:r>
              <a:rPr lang="ru-RU" sz="2000" b="1" dirty="0">
                <a:solidFill>
                  <a:srgbClr val="2E3192"/>
                </a:solidFill>
                <a:latin typeface="Cambria" panose="02040503050406030204" pitchFamily="18" charset="0"/>
              </a:rPr>
              <a:t>   - </a:t>
            </a: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ОГЭ</a:t>
            </a:r>
            <a:endParaRPr lang="ru-RU" sz="20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11950" y="2933701"/>
            <a:ext cx="2992438" cy="86836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2E3192"/>
                </a:solidFill>
                <a:latin typeface="Cambria" panose="02040503050406030204" pitchFamily="18" charset="0"/>
              </a:rPr>
              <a:t>Печать КИМ </a:t>
            </a:r>
            <a:r>
              <a:rPr lang="ru-RU" b="1" dirty="0">
                <a:solidFill>
                  <a:srgbClr val="2E3192"/>
                </a:solidFill>
                <a:latin typeface="Cambria" panose="02040503050406030204" pitchFamily="18" charset="0"/>
              </a:rPr>
              <a:t>   </a:t>
            </a:r>
            <a:endParaRPr lang="ru-RU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 штабе </a:t>
            </a:r>
            <a:r>
              <a:rPr lang="ru-RU" dirty="0">
                <a:solidFill>
                  <a:srgbClr val="2E3192"/>
                </a:solidFill>
                <a:latin typeface="Cambria" panose="02040503050406030204" pitchFamily="18" charset="0"/>
              </a:rPr>
              <a:t>ППЭ </a:t>
            </a: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4640264" y="2047876"/>
            <a:ext cx="1800225" cy="1438275"/>
          </a:xfrm>
          <a:prstGeom prst="downArrow">
            <a:avLst/>
          </a:prstGeom>
          <a:gradFill>
            <a:gsLst>
              <a:gs pos="0">
                <a:sysClr val="window" lastClr="FFFFFF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 dirty="0">
              <a:solidFill>
                <a:prstClr val="white"/>
              </a:solidFill>
            </a:endParaRPr>
          </a:p>
        </p:txBody>
      </p:sp>
      <p:grpSp>
        <p:nvGrpSpPr>
          <p:cNvPr id="14344" name="object 4"/>
          <p:cNvGrpSpPr>
            <a:grpSpLocks/>
          </p:cNvGrpSpPr>
          <p:nvPr/>
        </p:nvGrpSpPr>
        <p:grpSpPr bwMode="auto">
          <a:xfrm>
            <a:off x="3719514" y="3913188"/>
            <a:ext cx="6732587" cy="2944812"/>
            <a:chOff x="312809" y="2252472"/>
            <a:chExt cx="8831580" cy="4264660"/>
          </a:xfrm>
        </p:grpSpPr>
        <p:pic>
          <p:nvPicPr>
            <p:cNvPr id="14345" name="object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2355" y="2252472"/>
              <a:ext cx="4771644" cy="3131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6" name="object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8062" y="2447925"/>
              <a:ext cx="4299077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7" name="object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809" y="2748115"/>
              <a:ext cx="4020297" cy="376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object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75" y="2895600"/>
              <a:ext cx="3507994" cy="3257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3927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3" descr="_________________533e70054d5e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9927" y="1484397"/>
            <a:ext cx="4026483" cy="395929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Прямоугольник 6"/>
          <p:cNvSpPr>
            <a:spLocks noChangeArrowheads="1"/>
          </p:cNvSpPr>
          <p:nvPr/>
        </p:nvSpPr>
        <p:spPr bwMode="auto">
          <a:xfrm>
            <a:off x="421106" y="530310"/>
            <a:ext cx="928127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800" dirty="0" smtClean="0">
                <a:latin typeface="Cambria" panose="02040503050406030204" pitchFamily="18" charset="0"/>
              </a:rPr>
              <a:t>ППЭ оснащается  </a:t>
            </a:r>
            <a:r>
              <a:rPr lang="ru-RU" altLang="ru-RU" sz="2800" dirty="0">
                <a:latin typeface="Cambria" panose="02040503050406030204" pitchFamily="18" charset="0"/>
              </a:rPr>
              <a:t>средствами подавления сигналов сотовой </a:t>
            </a:r>
            <a:r>
              <a:rPr lang="ru-RU" altLang="ru-RU" sz="2800" dirty="0" smtClean="0">
                <a:latin typeface="Cambria" panose="02040503050406030204" pitchFamily="18" charset="0"/>
              </a:rPr>
              <a:t>связи</a:t>
            </a:r>
            <a:endParaRPr lang="ru-RU" altLang="ru-RU" sz="2800" dirty="0">
              <a:latin typeface="Cambria" panose="02040503050406030204" pitchFamily="18" charset="0"/>
            </a:endParaRPr>
          </a:p>
        </p:txBody>
      </p:sp>
      <p:pic>
        <p:nvPicPr>
          <p:cNvPr id="7" name="Picture 2" descr="http://blog.jammer.su/wp-content/uploads/2014/09/iPhone-ege-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999" y="2769018"/>
            <a:ext cx="5308601" cy="3150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031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115888"/>
            <a:ext cx="7886700" cy="1325562"/>
          </a:xfrm>
        </p:spPr>
        <p:txBody>
          <a:bodyPr/>
          <a:lstStyle/>
          <a:p>
            <a:pPr algn="ctr" eaLnBrk="1" hangingPunct="1"/>
            <a:r>
              <a:rPr lang="ru-RU" altLang="ru-RU" sz="4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ПОДГОТОВКА К 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ГИА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0787" y="1320299"/>
            <a:ext cx="10725150" cy="481580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</a:rPr>
              <a:t>Залогом успешной сдачи экзамена является качественное освоение школьной программы, повторение и систематизация изученных тем по предметам, развитие различных умений (читать и анализировать содержание текста, решать задачи и т.п.).</a:t>
            </a: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</a:rPr>
              <a:t>Перед экзаменом необходимо ознакомиться с демонстрационными вариантами КИМ, изучить все содержащиеся в них инструкции, чтобы хорошо понимать, сколько времени отведено на работу, в каком порядке выполнять задания, как записывать ответы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ru-RU" altLang="ru-RU" sz="2400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Любые сборники тренировочных заданий или вариантов могут играть в подготовке только вспомогательную роль.</a:t>
            </a:r>
          </a:p>
          <a:p>
            <a:r>
              <a:rPr lang="ru-RU" altLang="ru-RU" sz="2400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Успешной сдаче ОГЭ помогает и правильный </a:t>
            </a:r>
            <a:r>
              <a:rPr lang="ru-RU" altLang="ru-RU" sz="2400" dirty="0" smtClean="0">
                <a:solidFill>
                  <a:srgbClr val="663300"/>
                </a:solidFill>
                <a:latin typeface="Times New Roman" panose="02020603050405020304" pitchFamily="18" charset="0"/>
                <a:hlinkClick r:id="rId2"/>
              </a:rPr>
              <a:t>психологический настрой</a:t>
            </a:r>
            <a:r>
              <a:rPr lang="ru-RU" altLang="ru-RU" sz="2400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, уверенность в своих силах.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</a:endParaRPr>
          </a:p>
          <a:p>
            <a:pPr eaLnBrk="1" hangingPunct="1"/>
            <a:endParaRPr lang="ru-RU" altLang="ru-RU" sz="2400" dirty="0">
              <a:latin typeface="Times New Roman" panose="02020603050405020304" pitchFamily="18" charset="0"/>
            </a:endParaRPr>
          </a:p>
          <a:p>
            <a:pPr eaLnBrk="1" hangingPunct="1"/>
            <a:endParaRPr lang="ru-RU" altLang="ru-RU" sz="2400" dirty="0">
              <a:latin typeface="Times New Roman" panose="02020603050405020304" pitchFamily="18" charset="0"/>
            </a:endParaRPr>
          </a:p>
          <a:p>
            <a:pPr eaLnBrk="1" hangingPunct="1"/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4057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Результаты ОГЭ в 2024 году можно будет узнать в личном кабинете на официальном портале основного государственного экзамена.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11212"/>
          </a:xfrm>
        </p:spPr>
        <p:txBody>
          <a:bodyPr>
            <a:normAutofit/>
          </a:bodyPr>
          <a:lstStyle/>
          <a:p>
            <a:r>
              <a:rPr lang="ru-RU" dirty="0" smtClean="0"/>
              <a:t>А что говорят выпускники прошлых </a:t>
            </a:r>
            <a:r>
              <a:rPr lang="ru-RU" dirty="0" smtClean="0"/>
              <a:t>лет, </a:t>
            </a:r>
            <a:r>
              <a:rPr lang="ru-RU" dirty="0" smtClean="0"/>
              <a:t>получившие высокий результат при прохождении ГИА?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05725"/>
            <a:ext cx="10515600" cy="2471237"/>
          </a:xfrm>
        </p:spPr>
        <p:txBody>
          <a:bodyPr/>
          <a:lstStyle/>
          <a:p>
            <a:r>
              <a:rPr lang="ru-RU" dirty="0" smtClean="0"/>
              <a:t>Смотрите в видео!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37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469105" cy="1325563"/>
          </a:xfrm>
        </p:spPr>
        <p:txBody>
          <a:bodyPr/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Цель акции: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884" y="132556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- просвещение граждан в части актуальных вопросов проведения государственной итоговой аттестации по образовательным программам среднего общего образования, единого государственного экзамена по учебным предметам, включая: просвещение граждан по процедурным вопросам организации ГИА, ЕГЭ по учебным предметам и приобретение опыта и формирование понимания у представителей родительской, педагогической, ученической общественности, способствующей снижению психологической напряженности и тревожности;</a:t>
            </a:r>
          </a:p>
          <a:p>
            <a:pPr marL="0" indent="0">
              <a:buNone/>
            </a:pPr>
            <a:r>
              <a:rPr lang="ru-RU" dirty="0" smtClean="0"/>
              <a:t>-упреждение нарушений в период прохождения обучающимися ГИА, в соответствии со статьей 59 ФЗ от 29 декабря 2012 года №273-ФЗ «Об образовании в Российской Федерации», приказом Департамента образования и науки ХМАО-Югры №10-П-742 от 15апреля 2024 года «Об организации проведения региональной акции «Дни единого информационного пространства ЕГЭ в Югре в 2024 году»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23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6676867"/>
              </p:ext>
            </p:extLst>
          </p:nvPr>
        </p:nvGraphicFramePr>
        <p:xfrm>
          <a:off x="1831976" y="1674056"/>
          <a:ext cx="8542331" cy="4863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3" name="AutoShape 3" descr="Картинки по запросу процедура сдачи итоговой аттестации максимально приближена к ЕГЭ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" name="Прямоугольник 8"/>
          <p:cNvSpPr/>
          <p:nvPr/>
        </p:nvSpPr>
        <p:spPr>
          <a:xfrm>
            <a:off x="594451" y="905914"/>
            <a:ext cx="1101738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29.12.2012 г. №273-ФЗ (ст. 53,19,30) «Об образовании в РФ»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 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232/552от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04.04.2023 г. «Об утверждении Порядка проведения государственной итоговой аттестации по образовательным программам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 232/551 от 04.04.2023 г. «Об утверждении Порядка проведения государственной итоговой аттестации по образовательным программам основного общего образования».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05.10.2020 № 546 (с изменениями от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22.05.2023) «Об утверждении порядка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заполнения, учета и выдачи аттестатов об основном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 и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 образовании и их дубликатов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ДОиМП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15.11.2023 № 10-П-2858 «О порядке проведения итогового сочинения (изложения)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Ханты-Мансийском автономном округе – Югре в 2023/2024 учебном году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 871 от 11.08.2022 г. «Об утверждении Порядка разработки, использования и хранения контрольных измерительных материалов при проведении государственной итоговой аттестации по образовательным программам основного общего образования и Порядка разработки, использования и хранения контрольных измерительных материалов при проведении государственной итоговой аттестации по образовательным программам среднего общего образования» 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</a:t>
            </a:r>
            <a:r>
              <a:rPr lang="ru-RU" sz="2000" spc="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правила заполнения бланков </a:t>
            </a:r>
            <a:r>
              <a:rPr lang="ru-RU" sz="20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4451" y="57560"/>
            <a:ext cx="6327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</a:t>
            </a:r>
            <a:r>
              <a:rPr lang="ru-RU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</a:p>
        </p:txBody>
      </p:sp>
    </p:spTree>
    <p:extLst>
      <p:ext uri="{BB962C8B-B14F-4D97-AF65-F5344CB8AC3E}">
        <p14:creationId xmlns:p14="http://schemas.microsoft.com/office/powerpoint/2010/main" xmlns="" val="11246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663300"/>
                </a:solidFill>
              </a:rPr>
              <a:t>О</a:t>
            </a:r>
            <a:r>
              <a:rPr lang="ru-RU" altLang="ru-RU" b="1" dirty="0" smtClean="0">
                <a:solidFill>
                  <a:srgbClr val="663300"/>
                </a:solidFill>
              </a:rPr>
              <a:t>ГЭ-2024</a:t>
            </a:r>
            <a:endParaRPr lang="ru-RU" altLang="ru-RU" dirty="0" smtClean="0">
              <a:solidFill>
                <a:srgbClr val="663300"/>
              </a:solidFill>
            </a:endParaRPr>
          </a:p>
        </p:txBody>
      </p:sp>
      <p:sp>
        <p:nvSpPr>
          <p:cNvPr id="28675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sz="4800" b="1" dirty="0">
                <a:solidFill>
                  <a:srgbClr val="002060"/>
                </a:solidFill>
              </a:rPr>
              <a:t>Расписание 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ОГЭ </a:t>
            </a:r>
            <a:r>
              <a:rPr lang="ru-RU" altLang="ru-RU" sz="4800" b="1" dirty="0">
                <a:solidFill>
                  <a:srgbClr val="002060"/>
                </a:solidFill>
              </a:rPr>
              <a:t>устанавливается </a:t>
            </a:r>
          </a:p>
          <a:p>
            <a:pPr marL="0" indent="0" algn="ctr">
              <a:buNone/>
            </a:pPr>
            <a:r>
              <a:rPr lang="ru-RU" altLang="ru-RU" sz="4800" b="1" dirty="0">
                <a:solidFill>
                  <a:srgbClr val="C00000"/>
                </a:solidFill>
              </a:rPr>
              <a:t>на федеральном уровне </a:t>
            </a:r>
          </a:p>
          <a:p>
            <a:pPr marL="0" indent="0" algn="ctr">
              <a:buNone/>
            </a:pPr>
            <a:r>
              <a:rPr lang="ru-RU" altLang="ru-RU" sz="4800" b="1" dirty="0" err="1">
                <a:solidFill>
                  <a:srgbClr val="002060"/>
                </a:solidFill>
              </a:rPr>
              <a:t>Рособрнадзором</a:t>
            </a:r>
            <a:endParaRPr lang="ru-RU" alt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3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181522819"/>
              </p:ext>
            </p:extLst>
          </p:nvPr>
        </p:nvGraphicFramePr>
        <p:xfrm>
          <a:off x="397041" y="333375"/>
          <a:ext cx="11466095" cy="3312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73768" y="4061664"/>
            <a:ext cx="113337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официальное расписание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ОГЭ, будет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 в себя три этапа:</a:t>
            </a:r>
          </a:p>
          <a:p>
            <a:pPr algn="ctr"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23 апреля по 21 мая 2024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с 24 мая по 2 июля 2024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с 3 по 24 сентября 2024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221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0474" y="44450"/>
            <a:ext cx="10487528" cy="114300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экзаменом в 2024 году -  </a:t>
            </a:r>
            <a:r>
              <a:rPr lang="ru-RU" altLang="ru-RU" sz="28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19234" y="1317625"/>
            <a:ext cx="4030662" cy="11890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ru-RU" sz="1400" b="1" u="sng" kern="0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b="1" u="sng" kern="0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Обязательные предметы: </a:t>
            </a:r>
          </a:p>
          <a:p>
            <a:pPr algn="ctr">
              <a:defRPr/>
            </a:pPr>
            <a:r>
              <a:rPr lang="ru-RU" b="1" kern="0" dirty="0">
                <a:solidFill>
                  <a:srgbClr val="663300"/>
                </a:solidFill>
                <a:latin typeface="Cambria" pitchFamily="18" charset="0"/>
              </a:rPr>
              <a:t>русский язык</a:t>
            </a:r>
          </a:p>
          <a:p>
            <a:pPr algn="ctr">
              <a:defRPr/>
            </a:pPr>
            <a:r>
              <a:rPr lang="ru-RU" b="1" kern="0" dirty="0">
                <a:solidFill>
                  <a:srgbClr val="663300"/>
                </a:solidFill>
                <a:latin typeface="Cambria" pitchFamily="18" charset="0"/>
              </a:rPr>
              <a:t>математика</a:t>
            </a:r>
          </a:p>
          <a:p>
            <a:pPr algn="ctr">
              <a:defRPr/>
            </a:pPr>
            <a:endParaRPr lang="ru-RU" sz="1400" b="1" u="sng" kern="0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535613" y="1317625"/>
            <a:ext cx="4030662" cy="1446213"/>
          </a:xfrm>
          <a:prstGeom prst="rect">
            <a:avLst/>
          </a:prstGeom>
          <a:solidFill>
            <a:schemeClr val="accent2">
              <a:lumMod val="60000"/>
              <a:lumOff val="40000"/>
              <a:alpha val="75000"/>
            </a:scheme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b="1" u="sng" kern="0" dirty="0">
                <a:solidFill>
                  <a:srgbClr val="663300"/>
                </a:solidFill>
                <a:latin typeface="Cambria" pitchFamily="18" charset="0"/>
              </a:rPr>
              <a:t>2 предмета по выбору </a:t>
            </a:r>
          </a:p>
          <a:p>
            <a:pPr algn="just">
              <a:defRPr/>
            </a:pPr>
            <a:r>
              <a:rPr lang="ru-RU" sz="1600" kern="0" dirty="0">
                <a:solidFill>
                  <a:srgbClr val="663300"/>
                </a:solidFill>
                <a:latin typeface="Cambria" pitchFamily="18" charset="0"/>
              </a:rPr>
              <a:t>(физика, химия, биология, история, география, информатика и ИКТ, иностранные языки, обществознание, литература)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19234" y="3231901"/>
            <a:ext cx="4030662" cy="1468437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 b="1" kern="0" dirty="0">
                <a:solidFill>
                  <a:schemeClr val="bg1"/>
                </a:solidFill>
                <a:latin typeface="Cambria" pitchFamily="18" charset="0"/>
              </a:rPr>
              <a:t>Аттестат = успешные результаты ГИА по четырем  учебным предметам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24238" y="3231901"/>
            <a:ext cx="6138579" cy="286232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</a:t>
            </a: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ОПРЕДЕЛЯЕТ </a:t>
            </a:r>
            <a:r>
              <a:rPr lang="ru-RU" alt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САМОСТОЯТЕЛЬНО.</a:t>
            </a:r>
          </a:p>
          <a:p>
            <a:pPr algn="ctr">
              <a:spcBef>
                <a:spcPct val="0"/>
              </a:spcBef>
            </a:pPr>
            <a:endParaRPr lang="ru-RU" altLang="ru-RU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ВЫБОРЕ ЭКЗАМЕНОВ И ИХ КОЛИЧЕСТВЕ, </a:t>
            </a:r>
            <a:r>
              <a:rPr lang="ru-RU" alt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ПОДПИСАННОЕ РОДИТЕЛЯМИ </a:t>
            </a: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ПРЕДСТАВИТЕЛЯМИ),</a:t>
            </a: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ПОДАЁТСЯ</a:t>
            </a: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 МАРТА 2024 ГОДА  </a:t>
            </a:r>
          </a:p>
          <a:p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622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074" y="324853"/>
            <a:ext cx="10515600" cy="590023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допуска к ГИА</a:t>
            </a:r>
          </a:p>
          <a:p>
            <a:pP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академической задолженности </a:t>
            </a:r>
          </a:p>
          <a:p>
            <a:pPr marL="342900" indent="-342900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полном объеме учебного плана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(годовые отметки не ниже «удовлетворительно» по всем предметам учебного плана)</a:t>
            </a:r>
          </a:p>
          <a:p>
            <a:pPr marL="342900" indent="-342900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результата «зачет» за итоговое собеседование по русскому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</a:p>
          <a:p>
            <a:pPr marL="0" indent="0">
              <a:buNone/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допуске к государственной итоговой аттестации принимается педагогическим советом образовательной организации и оформляется распорядительным актом образовательной организации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25 мая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текущего года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16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530942" y="538779"/>
            <a:ext cx="11061290" cy="1228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/>
              <a:t>В день проведения экзамена на территории пункта проведения экзамена могут находиться только:</a:t>
            </a:r>
          </a:p>
        </p:txBody>
      </p:sp>
      <p:sp>
        <p:nvSpPr>
          <p:cNvPr id="30723" name="Объект 2"/>
          <p:cNvSpPr>
            <a:spLocks noGrp="1" noChangeArrowheads="1"/>
          </p:cNvSpPr>
          <p:nvPr>
            <p:ph idx="1"/>
          </p:nvPr>
        </p:nvSpPr>
        <p:spPr>
          <a:xfrm>
            <a:off x="530942" y="2454685"/>
            <a:ext cx="8229600" cy="4895850"/>
          </a:xfrm>
        </p:spPr>
        <p:txBody>
          <a:bodyPr/>
          <a:lstStyle/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Руководитель и организаторы ППЭ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Член ГЭК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Руководитель ОУ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Сотрудник охраны порядка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Медицинский работник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Общественные наблюдатели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- Технические специалисты</a:t>
            </a:r>
          </a:p>
        </p:txBody>
      </p:sp>
    </p:spTree>
    <p:extLst>
      <p:ext uri="{BB962C8B-B14F-4D97-AF65-F5344CB8AC3E}">
        <p14:creationId xmlns:p14="http://schemas.microsoft.com/office/powerpoint/2010/main" xmlns="" val="13180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99645" y="385011"/>
            <a:ext cx="6033503" cy="45494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экзамена в 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</a:t>
            </a:r>
          </a:p>
        </p:txBody>
      </p:sp>
      <p:sp>
        <p:nvSpPr>
          <p:cNvPr id="37892" name="Содержимое 3"/>
          <p:cNvSpPr>
            <a:spLocks noGrp="1"/>
          </p:cNvSpPr>
          <p:nvPr>
            <p:ph idx="1"/>
          </p:nvPr>
        </p:nvSpPr>
        <p:spPr>
          <a:xfrm>
            <a:off x="709863" y="1407695"/>
            <a:ext cx="11213431" cy="5089357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участники ОГЭ должны явиться в ППЭ в день и время, указанные в уведомлении, имея при себе: 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 личность (свидетельство о рождении не является таким документом);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гелевую или капиллярную ручку с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черными чернилами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1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ЗАПРЕЩАЕТСЯ: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Разговоры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Вставания с мест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Пересаживания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любыми материалами и предметами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Пользование мобильными телефонами и иными средствами связи, любыми электронно-вычислительными устройствами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Пользование справочными материалами кроме тех, которые указаны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Рособрнадзором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Хождение по ППЭ во время экзамена без сопровождения</a:t>
            </a:r>
          </a:p>
          <a:p>
            <a:pPr marL="319088" indent="-319088">
              <a:lnSpc>
                <a:spcPct val="80000"/>
              </a:lnSpc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Вынос из аудитории и ППЭ экзаменационных материалов на бумажном или электронном носителях, их фотографирование</a:t>
            </a:r>
          </a:p>
          <a:p>
            <a:pPr marL="319088" indent="-319088">
              <a:lnSpc>
                <a:spcPct val="80000"/>
              </a:lnSpc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indent="-319088">
              <a:lnSpc>
                <a:spcPct val="80000"/>
              </a:lnSpc>
              <a:buFont typeface="Wingdings" panose="05000000000000000000" pitchFamily="2" charset="2"/>
              <a:buChar char=""/>
              <a:defRPr/>
            </a:pPr>
            <a:endParaRPr lang="ru-RU" alt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436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825</Words>
  <Application>Microsoft Office PowerPoint</Application>
  <PresentationFormat>Произвольный</PresentationFormat>
  <Paragraphs>102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Цель акции:</vt:lpstr>
      <vt:lpstr>Слайд 3</vt:lpstr>
      <vt:lpstr>ОГЭ-2024</vt:lpstr>
      <vt:lpstr>Слайд 5</vt:lpstr>
      <vt:lpstr>Количество экзаменом в 2024 году -  ЧЕТЫРЕ</vt:lpstr>
      <vt:lpstr>Слайд 7</vt:lpstr>
      <vt:lpstr>В день проведения экзамена на территории пункта проведения экзамена могут находиться только:</vt:lpstr>
      <vt:lpstr>В день экзамена в ППЭ</vt:lpstr>
      <vt:lpstr>Удаление с  ОГЭ</vt:lpstr>
      <vt:lpstr>Подача АПЕЛЛЯЦИЙ</vt:lpstr>
      <vt:lpstr>Слайд 12</vt:lpstr>
      <vt:lpstr>Слайд 13</vt:lpstr>
      <vt:lpstr>ПОДГОТОВКА К ГИА</vt:lpstr>
      <vt:lpstr>Слайд 15</vt:lpstr>
      <vt:lpstr>А что говорят выпускники прошлых лет, получившие высокий результат при прохождении ГИА?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«Дни единого информационного пространства ЕГЭ  в Югре в 2024 году»</dc:title>
  <dc:creator>Юрий</dc:creator>
  <cp:lastModifiedBy>Технология</cp:lastModifiedBy>
  <cp:revision>22</cp:revision>
  <dcterms:created xsi:type="dcterms:W3CDTF">2024-05-05T07:11:17Z</dcterms:created>
  <dcterms:modified xsi:type="dcterms:W3CDTF">2024-05-13T11:49:37Z</dcterms:modified>
</cp:coreProperties>
</file>